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09" r:id="rId12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318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913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997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81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602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727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133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431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129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244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091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8C724-3F1F-45AA-A223-A211738C8BA7}" type="datetimeFigureOut">
              <a:rPr lang="pl-PL" smtClean="0"/>
              <a:t>2019-06-27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63D8B-C5F4-47C9-968B-1DFC59A3212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69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63112" y="1052736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latin typeface="+mj-lt"/>
                <a:cs typeface="Times New Roman" panose="02020603050405020304" pitchFamily="18" charset="0"/>
              </a:rPr>
              <a:t>Omówienie Raportu o Stanie Gminy Pobiedziska za rok 2018</a:t>
            </a:r>
            <a:endParaRPr lang="pl-PL" sz="3200" b="1" dirty="0" smtClean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946761"/>
            <a:ext cx="720080" cy="78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73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/>
              <a:t>3.1.1. Szlaki turystyczne i ścieżki edukacyjne</a:t>
            </a:r>
          </a:p>
          <a:p>
            <a:pPr marL="811213" indent="0">
              <a:buNone/>
            </a:pPr>
            <a:r>
              <a:rPr lang="pl-PL" sz="2400" dirty="0" smtClean="0"/>
              <a:t>Rozwój </a:t>
            </a:r>
            <a:r>
              <a:rPr lang="pl-PL" sz="2400" dirty="0"/>
              <a:t>Skansenu Miniatur 1.177.129,70 zł.</a:t>
            </a:r>
          </a:p>
          <a:p>
            <a:pPr marL="811213" indent="0">
              <a:buNone/>
            </a:pPr>
            <a:r>
              <a:rPr lang="pl-PL" sz="2400" dirty="0" smtClean="0"/>
              <a:t>Dofinansowanie </a:t>
            </a:r>
            <a:r>
              <a:rPr lang="pl-PL" sz="2400" dirty="0"/>
              <a:t>291.715,70 zł. </a:t>
            </a:r>
          </a:p>
          <a:p>
            <a:pPr marL="811213" indent="0">
              <a:buNone/>
            </a:pPr>
            <a:r>
              <a:rPr lang="pl-PL" sz="2400" dirty="0" smtClean="0"/>
              <a:t>Zwrot </a:t>
            </a:r>
            <a:r>
              <a:rPr lang="pl-PL" sz="2400" dirty="0"/>
              <a:t>22.698 zł.</a:t>
            </a:r>
          </a:p>
          <a:p>
            <a:pPr marL="811213" indent="0">
              <a:buNone/>
            </a:pPr>
            <a:endParaRPr lang="pl-PL" sz="2400" dirty="0" smtClean="0"/>
          </a:p>
          <a:p>
            <a:pPr marL="811213" indent="0">
              <a:buNone/>
            </a:pPr>
            <a:r>
              <a:rPr lang="pl-PL" sz="2400" dirty="0" smtClean="0"/>
              <a:t>Budowa </a:t>
            </a:r>
            <a:r>
              <a:rPr lang="pl-PL" sz="2400" dirty="0"/>
              <a:t>nowego pomostu nad jeziorem </a:t>
            </a:r>
            <a:r>
              <a:rPr lang="pl-PL" sz="2400" dirty="0" err="1"/>
              <a:t>Biezdruchowo</a:t>
            </a:r>
            <a:r>
              <a:rPr lang="pl-PL" sz="2400" dirty="0"/>
              <a:t> 1.686.129,99 zł. </a:t>
            </a:r>
            <a:endParaRPr lang="pl-PL" sz="2400" dirty="0" smtClean="0"/>
          </a:p>
          <a:p>
            <a:pPr marL="811213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3.2. Promocja Gminy 321.000 zł. + 280.000 eventy Pobiedziskiego Ośrodka Kultury</a:t>
            </a:r>
          </a:p>
          <a:p>
            <a:pPr marL="811213" indent="0">
              <a:buNone/>
            </a:pPr>
            <a:r>
              <a:rPr lang="pl-PL" sz="2400" dirty="0" smtClean="0"/>
              <a:t>Organizacje </a:t>
            </a:r>
            <a:r>
              <a:rPr lang="pl-PL" sz="2400" dirty="0"/>
              <a:t>pozarządowe – kwota ok 500.000 zł. </a:t>
            </a:r>
          </a:p>
          <a:p>
            <a:pPr marL="811213" indent="0">
              <a:buNone/>
            </a:pPr>
            <a:r>
              <a:rPr lang="pl-PL" sz="2400" dirty="0" smtClean="0"/>
              <a:t>Administracja </a:t>
            </a:r>
            <a:r>
              <a:rPr lang="pl-PL" sz="2400" dirty="0"/>
              <a:t>samorządowa 6.863.000 zł. </a:t>
            </a:r>
          </a:p>
          <a:p>
            <a:endParaRPr lang="pl-P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184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4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946761"/>
            <a:ext cx="720080" cy="78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3535612" y="2461538"/>
            <a:ext cx="207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latin typeface="+mj-lt"/>
                <a:cs typeface="Times New Roman" panose="02020603050405020304" pitchFamily="18" charset="0"/>
              </a:rPr>
              <a:t>Dziękuję za uwagę.</a:t>
            </a:r>
          </a:p>
        </p:txBody>
      </p:sp>
      <p:sp>
        <p:nvSpPr>
          <p:cNvPr id="3" name="Prostokąt 2"/>
          <p:cNvSpPr/>
          <p:nvPr/>
        </p:nvSpPr>
        <p:spPr>
          <a:xfrm>
            <a:off x="4427984" y="419147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b="1" dirty="0">
                <a:cs typeface="Times New Roman" panose="02020603050405020304" pitchFamily="18" charset="0"/>
              </a:rPr>
              <a:t>Ireneusz </a:t>
            </a:r>
            <a:r>
              <a:rPr lang="pl-PL" b="1" dirty="0" smtClean="0">
                <a:cs typeface="Times New Roman" panose="02020603050405020304" pitchFamily="18" charset="0"/>
              </a:rPr>
              <a:t>Antkowiak</a:t>
            </a:r>
            <a:endParaRPr lang="pl-PL" b="1" dirty="0">
              <a:cs typeface="Times New Roman" panose="02020603050405020304" pitchFamily="18" charset="0"/>
            </a:endParaRPr>
          </a:p>
          <a:p>
            <a:pPr algn="ctr"/>
            <a:r>
              <a:rPr lang="pl-PL" b="1" dirty="0">
                <a:cs typeface="Times New Roman" panose="02020603050405020304" pitchFamily="18" charset="0"/>
              </a:rPr>
              <a:t>Burmistrz</a:t>
            </a:r>
          </a:p>
          <a:p>
            <a:pPr algn="ctr"/>
            <a:r>
              <a:rPr lang="pl-PL" b="1" dirty="0">
                <a:cs typeface="Times New Roman" panose="02020603050405020304" pitchFamily="18" charset="0"/>
              </a:rPr>
              <a:t>Miasta i Gminy Pobiedziska</a:t>
            </a:r>
          </a:p>
        </p:txBody>
      </p:sp>
    </p:spTree>
    <p:extLst>
      <p:ext uri="{BB962C8B-B14F-4D97-AF65-F5344CB8AC3E}">
        <p14:creationId xmlns:p14="http://schemas.microsoft.com/office/powerpoint/2010/main" val="163419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99592" y="446808"/>
            <a:ext cx="7772400" cy="1470025"/>
          </a:xfrm>
        </p:spPr>
        <p:txBody>
          <a:bodyPr/>
          <a:lstStyle/>
          <a:p>
            <a:r>
              <a:rPr lang="pl-PL" dirty="0" smtClean="0"/>
              <a:t>Finanse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745119"/>
            <a:ext cx="8496944" cy="4024141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pl-PL" sz="5500" dirty="0">
                <a:solidFill>
                  <a:schemeClr val="tx1"/>
                </a:solidFill>
              </a:rPr>
              <a:t>I Finanse wykonanie</a:t>
            </a:r>
          </a:p>
          <a:p>
            <a:pPr algn="just"/>
            <a:r>
              <a:rPr lang="pl-PL" sz="5500" dirty="0">
                <a:solidFill>
                  <a:schemeClr val="tx1"/>
                </a:solidFill>
              </a:rPr>
              <a:t>- Wykonanie: </a:t>
            </a:r>
          </a:p>
          <a:p>
            <a:pPr algn="just"/>
            <a:r>
              <a:rPr lang="pl-PL" sz="5500" dirty="0">
                <a:solidFill>
                  <a:schemeClr val="tx1"/>
                </a:solidFill>
              </a:rPr>
              <a:t>Dochody : </a:t>
            </a:r>
            <a:r>
              <a:rPr lang="pl-PL" sz="5500" dirty="0" smtClean="0">
                <a:solidFill>
                  <a:schemeClr val="tx1"/>
                </a:solidFill>
              </a:rPr>
              <a:t>106 197 575,03 </a:t>
            </a:r>
            <a:r>
              <a:rPr lang="pl-PL" sz="5500" dirty="0">
                <a:solidFill>
                  <a:schemeClr val="tx1"/>
                </a:solidFill>
              </a:rPr>
              <a:t>zł – 102 %</a:t>
            </a:r>
          </a:p>
          <a:p>
            <a:pPr algn="just"/>
            <a:r>
              <a:rPr lang="pl-PL" sz="5500" dirty="0">
                <a:solidFill>
                  <a:schemeClr val="tx1"/>
                </a:solidFill>
              </a:rPr>
              <a:t>Wydatki : </a:t>
            </a:r>
            <a:r>
              <a:rPr lang="pl-PL" sz="5500" dirty="0" smtClean="0">
                <a:solidFill>
                  <a:schemeClr val="tx1"/>
                </a:solidFill>
              </a:rPr>
              <a:t>129 334 426,94 </a:t>
            </a:r>
            <a:r>
              <a:rPr lang="pl-PL" sz="5500" dirty="0">
                <a:solidFill>
                  <a:schemeClr val="tx1"/>
                </a:solidFill>
              </a:rPr>
              <a:t>– 97%</a:t>
            </a:r>
          </a:p>
          <a:p>
            <a:pPr algn="just"/>
            <a:r>
              <a:rPr lang="pl-PL" sz="5500" dirty="0">
                <a:solidFill>
                  <a:schemeClr val="tx1"/>
                </a:solidFill>
              </a:rPr>
              <a:t>Zadłużenie na. 31.12.2018 rok – 42. 618.818 zł</a:t>
            </a:r>
          </a:p>
          <a:p>
            <a:pPr algn="just"/>
            <a:endParaRPr lang="pl-PL" sz="5500" dirty="0" smtClean="0">
              <a:solidFill>
                <a:schemeClr val="tx1"/>
              </a:solidFill>
            </a:endParaRPr>
          </a:p>
          <a:p>
            <a:pPr algn="just"/>
            <a:r>
              <a:rPr lang="pl-PL" sz="5500" dirty="0" smtClean="0">
                <a:solidFill>
                  <a:schemeClr val="tx1"/>
                </a:solidFill>
              </a:rPr>
              <a:t>Pozostałe </a:t>
            </a:r>
            <a:r>
              <a:rPr lang="pl-PL" sz="5500" dirty="0">
                <a:solidFill>
                  <a:schemeClr val="tx1"/>
                </a:solidFill>
              </a:rPr>
              <a:t>informacje o finansach gminy zostaną omówione </a:t>
            </a:r>
            <a:r>
              <a:rPr lang="pl-PL" sz="5500" dirty="0" smtClean="0">
                <a:solidFill>
                  <a:schemeClr val="tx1"/>
                </a:solidFill>
              </a:rPr>
              <a:t>w sprawozdaniu </a:t>
            </a:r>
            <a:r>
              <a:rPr lang="pl-PL" sz="5500" dirty="0">
                <a:solidFill>
                  <a:schemeClr val="tx1"/>
                </a:solidFill>
              </a:rPr>
              <a:t>absolutoryjnym. Dodatkowo wszystkie szczegóły zostały zawarte w raporcie o stanie gminy.</a:t>
            </a:r>
          </a:p>
          <a:p>
            <a:pPr algn="just"/>
            <a:r>
              <a:rPr lang="pl-PL" sz="5500" dirty="0">
                <a:solidFill>
                  <a:schemeClr val="tx1"/>
                </a:solidFill>
              </a:rPr>
              <a:t>Informacje o stanie mienia komunalnego zostaną również omówione w sprawozdaniu finansowym do absolutorium.</a:t>
            </a:r>
          </a:p>
          <a:p>
            <a:endParaRPr lang="pl-P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35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/>
              <a:t>Realizacja uchwał Rady Miejskiej Gminy Pobiedziska za 2018r</a:t>
            </a:r>
            <a:r>
              <a:rPr lang="pl-PL" dirty="0" smtClean="0"/>
              <a:t>.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Odbyło </a:t>
            </a:r>
            <a:r>
              <a:rPr lang="pl-PL" dirty="0"/>
              <a:t>się 18 posiedzeń – podjęto 156 uchwał (36 uchwał dotyczy finansów)</a:t>
            </a:r>
          </a:p>
          <a:p>
            <a:endParaRPr lang="pl-P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087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II Cel </a:t>
            </a:r>
            <a:r>
              <a:rPr lang="pl-PL" dirty="0"/>
              <a:t>Strategiczny nr 1 - Poprawa warunków życia mieszkańców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46088" lvl="1" indent="-446088">
              <a:buNone/>
            </a:pPr>
            <a:r>
              <a:rPr lang="pl-PL" sz="2600" dirty="0" smtClean="0"/>
              <a:t>1.1. Dostępność </a:t>
            </a:r>
            <a:r>
              <a:rPr lang="pl-PL" sz="2600" dirty="0"/>
              <a:t>komunikacyjna i poprawa dróg. </a:t>
            </a:r>
            <a:br>
              <a:rPr lang="pl-PL" sz="2600" dirty="0"/>
            </a:br>
            <a:r>
              <a:rPr lang="pl-PL" sz="2600" dirty="0" smtClean="0"/>
              <a:t>- </a:t>
            </a:r>
            <a:r>
              <a:rPr lang="pl-PL" sz="2600" dirty="0"/>
              <a:t>W </a:t>
            </a:r>
            <a:r>
              <a:rPr lang="pl-PL" sz="2600" dirty="0" smtClean="0"/>
              <a:t>2018 r</a:t>
            </a:r>
            <a:r>
              <a:rPr lang="pl-PL" sz="2600" dirty="0"/>
              <a:t>. zakupiono 3 autobusy za kwotę 5,4 mln. </a:t>
            </a:r>
          </a:p>
          <a:p>
            <a:pPr marL="446088" indent="-446088">
              <a:buNone/>
            </a:pPr>
            <a:r>
              <a:rPr lang="pl-PL" sz="2600" dirty="0" smtClean="0"/>
              <a:t>	- </a:t>
            </a:r>
            <a:r>
              <a:rPr lang="pl-PL" sz="2600" dirty="0"/>
              <a:t>Budowa dróg: 1767 </a:t>
            </a:r>
            <a:r>
              <a:rPr lang="pl-PL" sz="2600" dirty="0" err="1"/>
              <a:t>mb</a:t>
            </a:r>
            <a:r>
              <a:rPr lang="pl-PL" sz="2600" dirty="0"/>
              <a:t>, kwota 11.361.112,20 zł. </a:t>
            </a:r>
          </a:p>
          <a:p>
            <a:pPr marL="536575" indent="-263525">
              <a:buNone/>
            </a:pPr>
            <a:r>
              <a:rPr lang="pl-PL" sz="2600" dirty="0" smtClean="0"/>
              <a:t>1.1.2</a:t>
            </a:r>
            <a:r>
              <a:rPr lang="pl-PL" sz="2600" dirty="0"/>
              <a:t>. Modernizacja dróg lokalnych, wewnętrznych </a:t>
            </a:r>
            <a:r>
              <a:rPr lang="pl-PL" sz="2600" dirty="0" smtClean="0"/>
              <a:t>i	chodników</a:t>
            </a:r>
            <a:r>
              <a:rPr lang="pl-PL" sz="2600" dirty="0"/>
              <a:t/>
            </a:r>
            <a:br>
              <a:rPr lang="pl-PL" sz="2600" dirty="0"/>
            </a:br>
            <a:r>
              <a:rPr lang="pl-PL" sz="2600" dirty="0" smtClean="0"/>
              <a:t>Łącznie </a:t>
            </a:r>
            <a:r>
              <a:rPr lang="pl-PL" sz="2600" dirty="0"/>
              <a:t>zmodernizowano 826 </a:t>
            </a:r>
            <a:r>
              <a:rPr lang="pl-PL" sz="2600" dirty="0" err="1"/>
              <a:t>mb</a:t>
            </a:r>
            <a:r>
              <a:rPr lang="pl-PL" sz="2600" dirty="0"/>
              <a:t> za kwotę 1.572.390,99 zł.</a:t>
            </a:r>
          </a:p>
          <a:p>
            <a:pPr marL="536575" indent="-263525">
              <a:buNone/>
            </a:pPr>
            <a:r>
              <a:rPr lang="pl-PL" sz="2600" dirty="0" smtClean="0"/>
              <a:t>1.1.3</a:t>
            </a:r>
            <a:r>
              <a:rPr lang="pl-PL" sz="2600" dirty="0"/>
              <a:t>.  Zintegrowany system komunikacyjny Miasta i Gminy </a:t>
            </a:r>
            <a:r>
              <a:rPr lang="pl-PL" sz="2600" dirty="0" smtClean="0"/>
              <a:t>Pobiedziska</a:t>
            </a:r>
            <a:endParaRPr lang="pl-PL" sz="2600" dirty="0"/>
          </a:p>
          <a:p>
            <a:pPr marL="0" indent="0">
              <a:buNone/>
            </a:pPr>
            <a:r>
              <a:rPr lang="pl-PL" sz="2600" dirty="0" smtClean="0"/>
              <a:t>Wydatki </a:t>
            </a:r>
            <a:r>
              <a:rPr lang="pl-PL" sz="2600" dirty="0"/>
              <a:t>24.140.541,25 zł., w tym dofinansowanie 16.738.603,43 zł.</a:t>
            </a:r>
          </a:p>
          <a:p>
            <a:pPr marL="0" lvl="1" indent="0">
              <a:buNone/>
            </a:pPr>
            <a:r>
              <a:rPr lang="pl-PL" sz="2600" dirty="0" smtClean="0"/>
              <a:t>1.2. Infrastruktura Komunalna</a:t>
            </a:r>
          </a:p>
          <a:p>
            <a:pPr marL="263525" lvl="1" indent="-263525">
              <a:buNone/>
            </a:pPr>
            <a:r>
              <a:rPr lang="pl-PL" sz="2600" dirty="0" smtClean="0"/>
              <a:t>	1.2.1. Poprawa </a:t>
            </a:r>
            <a:r>
              <a:rPr lang="pl-PL" sz="2600" dirty="0"/>
              <a:t>poziomu usług wodociągowych dla mieszkańców Gminy </a:t>
            </a:r>
            <a:r>
              <a:rPr lang="pl-PL" sz="2600" dirty="0" smtClean="0"/>
              <a:t>Pobiedziska.</a:t>
            </a:r>
          </a:p>
          <a:p>
            <a:pPr marL="263525" lvl="1" indent="-263525">
              <a:buNone/>
            </a:pPr>
            <a:r>
              <a:rPr lang="pl-PL" sz="2600" dirty="0"/>
              <a:t>	</a:t>
            </a:r>
            <a:r>
              <a:rPr lang="pl-PL" sz="2600" dirty="0" smtClean="0"/>
              <a:t>Kwota </a:t>
            </a:r>
            <a:r>
              <a:rPr lang="pl-PL" sz="2600" dirty="0"/>
              <a:t>436.310.75 zł.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23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2" indent="0">
              <a:buNone/>
            </a:pPr>
            <a:r>
              <a:rPr lang="pl-PL" dirty="0" smtClean="0"/>
              <a:t>1.2.2 Rozwój </a:t>
            </a:r>
            <a:r>
              <a:rPr lang="pl-PL" dirty="0"/>
              <a:t>infrastruktury kanalizacyjnej w Gminie Pobiedziska</a:t>
            </a:r>
          </a:p>
          <a:p>
            <a:pPr marL="720725" indent="-720725">
              <a:buNone/>
            </a:pPr>
            <a:r>
              <a:rPr lang="pl-PL" sz="2400" dirty="0" smtClean="0"/>
              <a:t>	Kanalizacja </a:t>
            </a:r>
            <a:r>
              <a:rPr lang="pl-PL" sz="2400" dirty="0"/>
              <a:t>Parku Krajobrazowego Puszcza Zielonka – </a:t>
            </a:r>
            <a:r>
              <a:rPr lang="pl-PL" sz="2400" dirty="0" smtClean="0"/>
              <a:t>kwota </a:t>
            </a:r>
            <a:r>
              <a:rPr lang="pl-PL" sz="2400" dirty="0"/>
              <a:t>993.683.00 zł.</a:t>
            </a:r>
          </a:p>
          <a:p>
            <a:pPr marL="0" lvl="2" indent="0">
              <a:buNone/>
            </a:pPr>
            <a:r>
              <a:rPr lang="pl-PL" dirty="0" smtClean="0"/>
              <a:t>1.2.3 Rozwój </a:t>
            </a:r>
            <a:r>
              <a:rPr lang="pl-PL" dirty="0"/>
              <a:t>selektywnej zbiórki odpadów</a:t>
            </a:r>
          </a:p>
          <a:p>
            <a:pPr marL="720725" indent="-720725">
              <a:buNone/>
            </a:pPr>
            <a:r>
              <a:rPr lang="pl-PL" sz="2400" dirty="0" smtClean="0"/>
              <a:t>	W </a:t>
            </a:r>
            <a:r>
              <a:rPr lang="pl-PL" sz="2400" dirty="0"/>
              <a:t>2018r. odebrano ok. 1700 ton</a:t>
            </a:r>
          </a:p>
          <a:p>
            <a:pPr marL="0" indent="0">
              <a:buNone/>
            </a:pPr>
            <a:r>
              <a:rPr lang="pl-PL" sz="2400" dirty="0"/>
              <a:t>1.3.1. Oszczędności energetyczne w Gminie Pobiedziska</a:t>
            </a:r>
          </a:p>
          <a:p>
            <a:pPr marL="720725" indent="-720725">
              <a:buNone/>
            </a:pPr>
            <a:r>
              <a:rPr lang="pl-PL" sz="2400" dirty="0"/>
              <a:t>	</a:t>
            </a:r>
            <a:r>
              <a:rPr lang="pl-PL" sz="2400" dirty="0" smtClean="0"/>
              <a:t>Likwidacja </a:t>
            </a:r>
            <a:r>
              <a:rPr lang="pl-PL" sz="2400" dirty="0"/>
              <a:t>azbestu kwota 39.354,60 zł. – dofinansowanie </a:t>
            </a:r>
            <a:r>
              <a:rPr lang="pl-PL" sz="2400" dirty="0" smtClean="0"/>
              <a:t>z </a:t>
            </a:r>
            <a:r>
              <a:rPr lang="pl-PL" sz="2400" dirty="0"/>
              <a:t>budżetu Gminy 15.000zł.</a:t>
            </a:r>
          </a:p>
          <a:p>
            <a:pPr marL="0" indent="0">
              <a:buNone/>
            </a:pPr>
            <a:r>
              <a:rPr lang="pl-PL" sz="2400" dirty="0"/>
              <a:t>	</a:t>
            </a:r>
            <a:endParaRPr lang="pl-P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222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76263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1.3.2 Edukacja </a:t>
            </a:r>
            <a:r>
              <a:rPr lang="pl-PL" sz="2400" dirty="0"/>
              <a:t>Ekologiczna</a:t>
            </a:r>
          </a:p>
          <a:p>
            <a:pPr marL="628650" indent="-628650">
              <a:buNone/>
            </a:pPr>
            <a:r>
              <a:rPr lang="pl-PL" sz="2400" dirty="0" smtClean="0"/>
              <a:t>	Organizacja </a:t>
            </a:r>
            <a:r>
              <a:rPr lang="pl-PL" sz="2400" dirty="0"/>
              <a:t>Ogólnopolskiego Pikniku </a:t>
            </a:r>
            <a:r>
              <a:rPr lang="pl-PL" sz="2400" dirty="0" smtClean="0"/>
              <a:t>Ekologicznego</a:t>
            </a:r>
            <a:r>
              <a:rPr lang="pl-PL" sz="2400" dirty="0"/>
              <a:t>, kwota 38.490,26 </a:t>
            </a:r>
            <a:r>
              <a:rPr lang="pl-PL" sz="2400" dirty="0" smtClean="0"/>
              <a:t>zł.</a:t>
            </a:r>
          </a:p>
          <a:p>
            <a:pPr marL="0" indent="0">
              <a:buNone/>
            </a:pPr>
            <a:r>
              <a:rPr lang="pl-PL" sz="2400" dirty="0" smtClean="0"/>
              <a:t>1.4 Zwiększenie </a:t>
            </a:r>
            <a:r>
              <a:rPr lang="pl-PL" sz="2400" dirty="0"/>
              <a:t>dostępności do usług publicznych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1.4.1 Nowoczesne </a:t>
            </a:r>
            <a:r>
              <a:rPr lang="pl-PL" sz="2400" dirty="0"/>
              <a:t>obiekty użyteczności publicznej</a:t>
            </a:r>
          </a:p>
          <a:p>
            <a:pPr marL="536575" indent="0">
              <a:buNone/>
            </a:pPr>
            <a:r>
              <a:rPr lang="pl-PL" sz="2400" dirty="0" smtClean="0"/>
              <a:t>Rozbudowa </a:t>
            </a:r>
            <a:r>
              <a:rPr lang="pl-PL" sz="2400" dirty="0"/>
              <a:t>Szkoły w Biskupicach 6.735.116,47 zł. </a:t>
            </a:r>
          </a:p>
          <a:p>
            <a:pPr marL="536575" indent="0">
              <a:buNone/>
            </a:pPr>
            <a:r>
              <a:rPr lang="pl-PL" sz="2400" dirty="0" smtClean="0"/>
              <a:t>Dofinansowanie </a:t>
            </a:r>
            <a:r>
              <a:rPr lang="pl-PL" sz="2400" dirty="0"/>
              <a:t>3.869.856,40 zł. (zwrot już 1.138.428,06 zł.)</a:t>
            </a:r>
          </a:p>
          <a:p>
            <a:pPr marL="536575" indent="0">
              <a:buNone/>
            </a:pPr>
            <a:endParaRPr lang="pl-PL" sz="2400" dirty="0" smtClean="0"/>
          </a:p>
          <a:p>
            <a:pPr marL="536575" indent="0">
              <a:buNone/>
            </a:pPr>
            <a:r>
              <a:rPr lang="pl-PL" sz="2400" dirty="0" smtClean="0"/>
              <a:t>Budowa </a:t>
            </a:r>
            <a:r>
              <a:rPr lang="pl-PL" sz="2400" dirty="0"/>
              <a:t>świetlicy w Gołuniu 593.457,85 zł.</a:t>
            </a:r>
          </a:p>
          <a:p>
            <a:pPr marL="536575" indent="0">
              <a:buNone/>
            </a:pPr>
            <a:r>
              <a:rPr lang="pl-PL" sz="2400" dirty="0" smtClean="0"/>
              <a:t>Dofinansowanie </a:t>
            </a:r>
            <a:r>
              <a:rPr lang="pl-PL" sz="2400" dirty="0"/>
              <a:t>341.674,00zł. </a:t>
            </a:r>
          </a:p>
          <a:p>
            <a:endParaRPr lang="pl-P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38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</p:spPr>
        <p:txBody>
          <a:bodyPr>
            <a:normAutofit/>
          </a:bodyPr>
          <a:lstStyle/>
          <a:p>
            <a:pPr marL="811213" lvl="2" indent="-811213">
              <a:buNone/>
            </a:pPr>
            <a:r>
              <a:rPr lang="pl-PL" sz="2800" dirty="0" smtClean="0"/>
              <a:t>1.4.3 Termomodernizacja </a:t>
            </a:r>
            <a:r>
              <a:rPr lang="pl-PL" sz="2800" dirty="0"/>
              <a:t>Przedszkola </a:t>
            </a:r>
            <a:r>
              <a:rPr lang="pl-PL" sz="2800" dirty="0" smtClean="0"/>
              <a:t>w Pomarzanowicach</a:t>
            </a:r>
            <a:r>
              <a:rPr lang="pl-PL" sz="2800" dirty="0"/>
              <a:t>. </a:t>
            </a:r>
            <a:r>
              <a:rPr lang="pl-PL" sz="2800" dirty="0" smtClean="0"/>
              <a:t>784.241,03 </a:t>
            </a:r>
            <a:r>
              <a:rPr lang="pl-PL" sz="2800" dirty="0"/>
              <a:t>zł.</a:t>
            </a:r>
          </a:p>
          <a:p>
            <a:pPr marL="811213" indent="0">
              <a:buNone/>
            </a:pPr>
            <a:r>
              <a:rPr lang="pl-PL" sz="2800" dirty="0" smtClean="0"/>
              <a:t>Dofinansowanie </a:t>
            </a:r>
            <a:r>
              <a:rPr lang="pl-PL" sz="2800" dirty="0"/>
              <a:t>533.478,00 zł.</a:t>
            </a:r>
          </a:p>
          <a:p>
            <a:pPr marL="811213" indent="0">
              <a:buNone/>
            </a:pPr>
            <a:r>
              <a:rPr lang="pl-PL" sz="2800" dirty="0" smtClean="0"/>
              <a:t>Zwrot </a:t>
            </a:r>
            <a:r>
              <a:rPr lang="pl-PL" sz="2800" dirty="0"/>
              <a:t>168.173,41 </a:t>
            </a:r>
            <a:r>
              <a:rPr lang="pl-PL" sz="2800" dirty="0" smtClean="0"/>
              <a:t>zł.</a:t>
            </a:r>
          </a:p>
          <a:p>
            <a:pPr marL="811213" indent="0">
              <a:buNone/>
            </a:pPr>
            <a:endParaRPr lang="pl-PL" sz="2800" dirty="0" smtClean="0"/>
          </a:p>
          <a:p>
            <a:pPr marL="0" indent="0">
              <a:buNone/>
            </a:pPr>
            <a:r>
              <a:rPr lang="pl-PL" sz="2800" dirty="0" smtClean="0"/>
              <a:t>1.4.4 Rewitalizacja </a:t>
            </a:r>
            <a:r>
              <a:rPr lang="pl-PL" sz="2800" dirty="0"/>
              <a:t>miasta </a:t>
            </a:r>
          </a:p>
          <a:p>
            <a:pPr marL="811213" indent="0">
              <a:buNone/>
            </a:pPr>
            <a:r>
              <a:rPr lang="pl-PL" sz="2800" dirty="0" smtClean="0"/>
              <a:t>Projekt </a:t>
            </a:r>
            <a:r>
              <a:rPr lang="pl-PL" sz="2800" dirty="0"/>
              <a:t>budynku na rynku 48.585,00 zł. </a:t>
            </a:r>
          </a:p>
          <a:p>
            <a:endParaRPr lang="pl-PL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302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48271"/>
            <a:ext cx="8229600" cy="5361459"/>
          </a:xfrm>
        </p:spPr>
        <p:txBody>
          <a:bodyPr>
            <a:normAutofit/>
          </a:bodyPr>
          <a:lstStyle/>
          <a:p>
            <a:pPr marL="720725" indent="-720725">
              <a:buNone/>
            </a:pPr>
            <a:r>
              <a:rPr lang="pl-PL" sz="2400" dirty="0" smtClean="0"/>
              <a:t>1.5.5 Podniesienie </a:t>
            </a:r>
            <a:r>
              <a:rPr lang="pl-PL" sz="2400" dirty="0"/>
              <a:t>gotowości OSP na terenie Miasta i </a:t>
            </a:r>
            <a:r>
              <a:rPr lang="pl-PL" sz="2400" dirty="0" smtClean="0"/>
              <a:t>Gminy Pobiedziska</a:t>
            </a:r>
          </a:p>
          <a:p>
            <a:pPr marL="720725" indent="0">
              <a:buNone/>
            </a:pPr>
            <a:r>
              <a:rPr lang="pl-PL" sz="2400" dirty="0" smtClean="0"/>
              <a:t>Zakup </a:t>
            </a:r>
            <a:r>
              <a:rPr lang="pl-PL" sz="2400" dirty="0"/>
              <a:t>wozu strażackiego – wydatek  </a:t>
            </a:r>
            <a:r>
              <a:rPr lang="pl-PL" sz="2400" dirty="0" smtClean="0"/>
              <a:t>	125.000zł.</a:t>
            </a:r>
          </a:p>
          <a:p>
            <a:pPr marL="720725" indent="0">
              <a:buNone/>
            </a:pPr>
            <a:r>
              <a:rPr lang="pl-PL" sz="2400" dirty="0" smtClean="0"/>
              <a:t>(</a:t>
            </a:r>
            <a:r>
              <a:rPr lang="pl-PL" sz="2400" dirty="0"/>
              <a:t>w tym 105.000 zł. przekazane </a:t>
            </a:r>
            <a:r>
              <a:rPr lang="pl-PL" sz="2400" dirty="0" smtClean="0"/>
              <a:t>przez </a:t>
            </a:r>
            <a:r>
              <a:rPr lang="pl-PL" sz="2400" dirty="0"/>
              <a:t>Gminę, </a:t>
            </a:r>
            <a:r>
              <a:rPr lang="pl-PL" sz="2400" dirty="0" smtClean="0"/>
              <a:t>	20.000 </a:t>
            </a:r>
            <a:r>
              <a:rPr lang="pl-PL" sz="2400" dirty="0"/>
              <a:t>zł. od druhów z OSP </a:t>
            </a:r>
            <a:r>
              <a:rPr lang="pl-PL" sz="2400" dirty="0" smtClean="0"/>
              <a:t>Pobiedziska</a:t>
            </a:r>
            <a:r>
              <a:rPr lang="pl-PL" sz="2400" dirty="0"/>
              <a:t>) </a:t>
            </a:r>
          </a:p>
          <a:p>
            <a:endParaRPr lang="pl-PL" sz="2400" dirty="0"/>
          </a:p>
          <a:p>
            <a:pPr marL="720725" indent="0">
              <a:buNone/>
            </a:pPr>
            <a:r>
              <a:rPr lang="pl-PL" sz="2400" dirty="0" smtClean="0"/>
              <a:t>Płatne </a:t>
            </a:r>
            <a:r>
              <a:rPr lang="pl-PL" sz="2400" dirty="0"/>
              <a:t>patrole 10.000zł</a:t>
            </a:r>
            <a:r>
              <a:rPr lang="pl-PL" sz="2400" dirty="0" smtClean="0"/>
              <a:t>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1.6.3. Utrzymanie urządzeń melioracyjnych </a:t>
            </a:r>
          </a:p>
          <a:p>
            <a:pPr marL="0" indent="0">
              <a:buNone/>
            </a:pPr>
            <a:r>
              <a:rPr lang="pl-PL" sz="2400" dirty="0" smtClean="0"/>
              <a:t>	Modernizacja </a:t>
            </a:r>
            <a:r>
              <a:rPr lang="pl-PL" sz="2400" dirty="0"/>
              <a:t>i utrzymanie melioracji wodnych – </a:t>
            </a:r>
            <a:r>
              <a:rPr lang="pl-PL" sz="2400" dirty="0" smtClean="0"/>
              <a:t>	80.000 </a:t>
            </a:r>
            <a:r>
              <a:rPr lang="pl-PL" sz="2400" dirty="0"/>
              <a:t>zł. </a:t>
            </a:r>
          </a:p>
          <a:p>
            <a:pPr marL="0" indent="0">
              <a:buNone/>
            </a:pPr>
            <a:endParaRPr lang="pl-PL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017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III. Cel Strategiczny nr 2: Wspieranie Rozwoju Przedsiębiorczości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dirty="0"/>
              <a:t>2.1.1. Pobiedziska Strefa Gospodarcza 0zł.</a:t>
            </a:r>
          </a:p>
          <a:p>
            <a:pPr marL="0" indent="0">
              <a:buNone/>
            </a:pPr>
            <a:r>
              <a:rPr lang="pl-PL" sz="2800" dirty="0"/>
              <a:t>2.1.2. Szkolenia dla przedsiębiorców 0zł.</a:t>
            </a:r>
          </a:p>
          <a:p>
            <a:pPr marL="0" indent="0">
              <a:buNone/>
            </a:pPr>
            <a:r>
              <a:rPr lang="pl-PL" sz="2800" dirty="0"/>
              <a:t>2.1.3. Szkolenia dla nowej kadry 0zł.</a:t>
            </a:r>
          </a:p>
          <a:p>
            <a:pPr marL="0" indent="0">
              <a:buNone/>
            </a:pPr>
            <a:r>
              <a:rPr lang="pl-PL" sz="2800" dirty="0"/>
              <a:t>2.2.1. Promocja gospodarstw agroturystycznych</a:t>
            </a:r>
          </a:p>
          <a:p>
            <a:pPr marL="354013" indent="0">
              <a:buNone/>
            </a:pPr>
            <a:r>
              <a:rPr lang="pl-PL" sz="2800" dirty="0" smtClean="0"/>
              <a:t>Publikacja </a:t>
            </a:r>
            <a:r>
              <a:rPr lang="pl-PL" sz="2800" dirty="0"/>
              <a:t>oferty bazy noclegowej (foldery) </a:t>
            </a:r>
            <a:r>
              <a:rPr lang="pl-PL" sz="2800" dirty="0" smtClean="0"/>
              <a:t>6396,00 zł</a:t>
            </a:r>
            <a:r>
              <a:rPr lang="pl-PL" sz="2800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" y="5913276"/>
            <a:ext cx="836712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3"/>
          <p:cNvCxnSpPr/>
          <p:nvPr/>
        </p:nvCxnSpPr>
        <p:spPr>
          <a:xfrm>
            <a:off x="0" y="57692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59823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262</Words>
  <Application>Microsoft Office PowerPoint</Application>
  <PresentationFormat>Pokaz na ekranie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Motyw pakietu Office</vt:lpstr>
      <vt:lpstr>Prezentacja programu PowerPoint</vt:lpstr>
      <vt:lpstr>Finanse </vt:lpstr>
      <vt:lpstr>Prezentacja programu PowerPoint</vt:lpstr>
      <vt:lpstr> II Cel Strategiczny nr 1 - Poprawa warunków życia mieszkańców </vt:lpstr>
      <vt:lpstr>Prezentacja programu PowerPoint</vt:lpstr>
      <vt:lpstr>Prezentacja programu PowerPoint</vt:lpstr>
      <vt:lpstr>Prezentacja programu PowerPoint</vt:lpstr>
      <vt:lpstr>Prezentacja programu PowerPoint</vt:lpstr>
      <vt:lpstr>III. Cel Strategiczny nr 2: Wspieranie Rozwoju Przedsiębiorczości 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Jadwiga Dabińska</dc:creator>
  <cp:lastModifiedBy>Sylwia Urban</cp:lastModifiedBy>
  <cp:revision>109</cp:revision>
  <cp:lastPrinted>2019-06-27T11:53:54Z</cp:lastPrinted>
  <dcterms:created xsi:type="dcterms:W3CDTF">2019-03-13T09:02:06Z</dcterms:created>
  <dcterms:modified xsi:type="dcterms:W3CDTF">2019-06-27T11:57:26Z</dcterms:modified>
</cp:coreProperties>
</file>