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495" r:id="rId4"/>
    <p:sldId id="512" r:id="rId5"/>
    <p:sldId id="535" r:id="rId6"/>
    <p:sldId id="534" r:id="rId7"/>
    <p:sldId id="476" r:id="rId8"/>
    <p:sldId id="530" r:id="rId9"/>
    <p:sldId id="368" r:id="rId10"/>
    <p:sldId id="436" r:id="rId11"/>
    <p:sldId id="293" r:id="rId12"/>
    <p:sldId id="388" r:id="rId13"/>
    <p:sldId id="517" r:id="rId14"/>
    <p:sldId id="336" r:id="rId15"/>
    <p:sldId id="516" r:id="rId16"/>
    <p:sldId id="528" r:id="rId17"/>
    <p:sldId id="529" r:id="rId18"/>
    <p:sldId id="527" r:id="rId19"/>
    <p:sldId id="523" r:id="rId20"/>
    <p:sldId id="522" r:id="rId21"/>
    <p:sldId id="518" r:id="rId22"/>
    <p:sldId id="519" r:id="rId23"/>
    <p:sldId id="520" r:id="rId24"/>
    <p:sldId id="521" r:id="rId25"/>
    <p:sldId id="524" r:id="rId26"/>
    <p:sldId id="525" r:id="rId27"/>
    <p:sldId id="513" r:id="rId28"/>
    <p:sldId id="533" r:id="rId29"/>
    <p:sldId id="536" r:id="rId30"/>
    <p:sldId id="258" r:id="rId31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5314" autoAdjust="0"/>
  </p:normalViewPr>
  <p:slideViewPr>
    <p:cSldViewPr snapToGrid="0">
      <p:cViewPr>
        <p:scale>
          <a:sx n="77" d="100"/>
          <a:sy n="77" d="100"/>
        </p:scale>
        <p:origin x="-2646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0BB02-260E-47E2-89A8-3A8DFD357B4C}" type="datetimeFigureOut">
              <a:rPr lang="pl-PL" smtClean="0"/>
              <a:t>2017-09-29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2C2CF-9AF3-4F22-9796-EF928549B5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83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B525A-25B3-4A47-A41C-C1BE46EE94BB}" type="datetime1">
              <a:rPr lang="pl-PL" smtClean="0"/>
              <a:t>2017-09-29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01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C2428-A888-4A2B-ACA9-C577D337ACD0}" type="datetime1">
              <a:rPr lang="pl-PL" smtClean="0"/>
              <a:t>2017-09-29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7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EA48F-2A93-4722-BF51-E36BBAECDC12}" type="datetime1">
              <a:rPr lang="pl-PL" smtClean="0"/>
              <a:t>2017-09-29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95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14FB-855E-4B61-9285-30B4BB16C87B}" type="datetime1">
              <a:rPr lang="pl-PL" smtClean="0"/>
              <a:t>2017-09-29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81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85A0-7D0A-4E81-803F-CC6935CB41A8}" type="datetime1">
              <a:rPr lang="pl-PL" smtClean="0"/>
              <a:t>2017-09-29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53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F157B-88F3-469C-920D-10FBFCC6C8DE}" type="datetime1">
              <a:rPr lang="pl-PL" smtClean="0"/>
              <a:t>2017-09-29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7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C2AA8-7DC1-48D7-930A-3980744C3A5C}" type="datetime1">
              <a:rPr lang="pl-PL" smtClean="0"/>
              <a:t>2017-09-29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69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B436-D500-4976-894C-CA836C189C1C}" type="datetime1">
              <a:rPr lang="pl-PL" smtClean="0"/>
              <a:t>2017-09-29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02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F4AC-4CCC-42B8-A42C-FB5FA3EE1D9F}" type="datetime1">
              <a:rPr lang="pl-PL" smtClean="0"/>
              <a:t>2017-09-29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51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113FE-AABE-406D-B81D-27ED8E7A8F6A}" type="datetime1">
              <a:rPr lang="pl-PL" smtClean="0"/>
              <a:t>2017-09-29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601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5F0B6-200E-44C8-AC34-D41AA5741574}" type="datetime1">
              <a:rPr lang="pl-PL" smtClean="0"/>
              <a:t>2017-09-29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15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59DCA-8C12-44F1-B01F-87DDF0F6560E}" type="datetime1">
              <a:rPr lang="pl-PL" smtClean="0"/>
              <a:t>2017-09-29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9D058-4AA1-44C4-BEF4-3359C2B847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78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7772400" cy="1389528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latin typeface="+mn-lt"/>
              </a:rPr>
              <a:t>Sprawozdanie z pracy </a:t>
            </a:r>
            <a:br>
              <a:rPr lang="pl-PL" sz="3200" b="1" dirty="0" smtClean="0">
                <a:latin typeface="+mn-lt"/>
              </a:rPr>
            </a:br>
            <a:r>
              <a:rPr lang="pl-PL" sz="3200" b="1" dirty="0" smtClean="0">
                <a:latin typeface="+mn-lt"/>
              </a:rPr>
              <a:t>Burmistrza  Miasta i Gminy Pobiedziska </a:t>
            </a:r>
            <a:br>
              <a:rPr lang="pl-PL" sz="3200" b="1" dirty="0" smtClean="0">
                <a:latin typeface="+mn-lt"/>
              </a:rPr>
            </a:br>
            <a:r>
              <a:rPr lang="pl-PL" sz="3200" b="1" dirty="0" smtClean="0">
                <a:latin typeface="+mn-lt"/>
              </a:rPr>
              <a:t>w okresie międzysesyjnym</a:t>
            </a:r>
            <a:endParaRPr lang="pl-PL" sz="3200" b="1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60929" y="6051176"/>
            <a:ext cx="6858000" cy="448236"/>
          </a:xfrm>
        </p:spPr>
        <p:txBody>
          <a:bodyPr/>
          <a:lstStyle/>
          <a:p>
            <a:r>
              <a:rPr lang="pl-PL" b="1" dirty="0" smtClean="0"/>
              <a:t> 01.09.2017r.-28.09.2017r.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342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600" dirty="0" smtClean="0"/>
              <a:t>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 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304800" y="1089900"/>
            <a:ext cx="8389620" cy="524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/>
              <a:t>projektami: </a:t>
            </a:r>
            <a:endParaRPr lang="pl-PL" sz="2000" b="1" dirty="0" smtClean="0"/>
          </a:p>
          <a:p>
            <a:pPr lvl="0"/>
            <a:endParaRPr lang="pl-PL" sz="2000" b="1" dirty="0" smtClean="0"/>
          </a:p>
          <a:p>
            <a:pPr lvl="0"/>
            <a:endParaRPr lang="pl-PL" sz="2000" b="1" dirty="0"/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prstClr val="black"/>
                </a:solidFill>
              </a:rPr>
              <a:t>ulic  </a:t>
            </a:r>
            <a:r>
              <a:rPr lang="pl-PL" dirty="0">
                <a:solidFill>
                  <a:prstClr val="black"/>
                </a:solidFill>
              </a:rPr>
              <a:t>Drawskiej, Sandaczowej, Łososiowej,  </a:t>
            </a:r>
            <a:r>
              <a:rPr lang="pl-PL" dirty="0" smtClean="0">
                <a:solidFill>
                  <a:prstClr val="black"/>
                </a:solidFill>
              </a:rPr>
              <a:t>Okoniowej</a:t>
            </a:r>
            <a:r>
              <a:rPr lang="pl-PL" dirty="0">
                <a:solidFill>
                  <a:prstClr val="black"/>
                </a:solidFill>
              </a:rPr>
              <a:t>;</a:t>
            </a:r>
            <a:endParaRPr lang="pl-PL" dirty="0" smtClean="0">
              <a:solidFill>
                <a:prstClr val="black"/>
              </a:solidFill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prstClr val="black"/>
                </a:solidFill>
              </a:rPr>
              <a:t>ul. </a:t>
            </a:r>
            <a:r>
              <a:rPr lang="pl-PL" dirty="0">
                <a:solidFill>
                  <a:prstClr val="black"/>
                </a:solidFill>
              </a:rPr>
              <a:t>Malwowej i </a:t>
            </a:r>
            <a:r>
              <a:rPr lang="pl-PL" dirty="0" smtClean="0">
                <a:solidFill>
                  <a:prstClr val="black"/>
                </a:solidFill>
              </a:rPr>
              <a:t>ul. Słonecznikowej;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prstClr val="black"/>
                </a:solidFill>
              </a:rPr>
              <a:t>ul. Bocznej w Biskupicach,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dirty="0">
                <a:solidFill>
                  <a:prstClr val="black"/>
                </a:solidFill>
              </a:rPr>
              <a:t>u</a:t>
            </a:r>
            <a:r>
              <a:rPr lang="pl-PL" dirty="0" smtClean="0">
                <a:solidFill>
                  <a:prstClr val="black"/>
                </a:solidFill>
              </a:rPr>
              <a:t>l. Łąkowej w Biskupicach,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prstClr val="black"/>
                </a:solidFill>
              </a:rPr>
              <a:t>budynku mieszkalno-usługowego </a:t>
            </a:r>
            <a:r>
              <a:rPr lang="pl-PL" dirty="0">
                <a:solidFill>
                  <a:prstClr val="black"/>
                </a:solidFill>
              </a:rPr>
              <a:t>przy narożniku ul. Rynek i ul. </a:t>
            </a:r>
            <a:r>
              <a:rPr lang="pl-PL" dirty="0" smtClean="0">
                <a:solidFill>
                  <a:prstClr val="black"/>
                </a:solidFill>
              </a:rPr>
              <a:t>Kostrzyńskiej w </a:t>
            </a:r>
            <a:r>
              <a:rPr lang="pl-PL" dirty="0">
                <a:solidFill>
                  <a:prstClr val="black"/>
                </a:solidFill>
              </a:rPr>
              <a:t>P</a:t>
            </a:r>
            <a:r>
              <a:rPr lang="pl-PL" dirty="0" smtClean="0">
                <a:solidFill>
                  <a:prstClr val="black"/>
                </a:solidFill>
              </a:rPr>
              <a:t>obiedziskach;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dirty="0" smtClean="0"/>
              <a:t>koncepcji boiska w Kołacie;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dirty="0"/>
              <a:t>z</a:t>
            </a:r>
            <a:r>
              <a:rPr lang="pl-PL" dirty="0" smtClean="0"/>
              <a:t>agospodarowania działki nad Zalewem Kowalskie w Jerzykowie dla potrzeb klubu kajakarskiego.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l-PL" sz="21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pl-PL" sz="1900" dirty="0">
              <a:solidFill>
                <a:prstClr val="black"/>
              </a:solidFill>
            </a:endParaRPr>
          </a:p>
          <a:p>
            <a:pPr marL="285750" indent="-285750" algn="just">
              <a:buFontTx/>
              <a:buChar char="-"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1" y="281941"/>
            <a:ext cx="6752822" cy="1039906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>
                <a:latin typeface="+mn-lt"/>
              </a:rPr>
              <a:t>Przygotowywane są dokumenty do postępowania przetargowego </a:t>
            </a:r>
            <a:r>
              <a:rPr lang="pl-PL" sz="2000" b="1" dirty="0" smtClean="0">
                <a:latin typeface="+mn-lt"/>
              </a:rPr>
              <a:t>na:</a:t>
            </a: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endParaRPr lang="pl-PL" sz="20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pl-PL" sz="1800" dirty="0"/>
          </a:p>
          <a:p>
            <a:pPr algn="just"/>
            <a:endParaRPr lang="pl-PL" sz="1800" dirty="0" smtClean="0"/>
          </a:p>
          <a:p>
            <a:pPr marL="0" indent="0" algn="just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lvl="0" indent="0">
              <a:buNone/>
            </a:pPr>
            <a:endParaRPr lang="pl-PL" sz="1800" dirty="0"/>
          </a:p>
        </p:txBody>
      </p:sp>
      <p:sp>
        <p:nvSpPr>
          <p:cNvPr id="4" name="Prostokąt 3"/>
          <p:cNvSpPr/>
          <p:nvPr/>
        </p:nvSpPr>
        <p:spPr>
          <a:xfrm>
            <a:off x="400416" y="1741375"/>
            <a:ext cx="80758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innowacje w ramach projektu </a:t>
            </a:r>
            <a:r>
              <a:rPr lang="pl-PL" dirty="0" smtClean="0"/>
              <a:t>pn.: „</a:t>
            </a:r>
            <a:r>
              <a:rPr lang="pl-PL" i="1" dirty="0" smtClean="0"/>
              <a:t>Wspieranie </a:t>
            </a:r>
            <a:r>
              <a:rPr lang="pl-PL" i="1" dirty="0"/>
              <a:t>strategii niskoemisyjnych na terenie </a:t>
            </a:r>
            <a:r>
              <a:rPr lang="pl-PL" i="1" dirty="0" smtClean="0"/>
              <a:t>Gminy </a:t>
            </a:r>
            <a:r>
              <a:rPr lang="pl-PL" i="1" dirty="0"/>
              <a:t>Pobiedziska poprzez tworzenie kompleksowej infrastruktury</a:t>
            </a:r>
            <a:r>
              <a:rPr lang="pl-PL" i="1" dirty="0" smtClean="0"/>
              <a:t>…”;</a:t>
            </a:r>
          </a:p>
          <a:p>
            <a:pPr algn="just"/>
            <a:endParaRPr lang="pl-PL" i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modernizację  Skansenu Miniatur;</a:t>
            </a:r>
          </a:p>
          <a:p>
            <a:pPr algn="just"/>
            <a:endParaRPr lang="pl-PL" dirty="0" smtClean="0"/>
          </a:p>
          <a:p>
            <a:pPr algn="just"/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kompleksową termomodernizację </a:t>
            </a:r>
            <a:r>
              <a:rPr lang="pl-PL" dirty="0"/>
              <a:t>budynku Przedszkola w Pomarzanowicach wraz z modernizacją instalacji elektrycznej i C.O. oraz przebudową wewnętrznej instalacji </a:t>
            </a:r>
            <a:r>
              <a:rPr lang="pl-PL" dirty="0" smtClean="0"/>
              <a:t>gazowej (trzecie postępowanie).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algn="just"/>
            <a:endParaRPr lang="pl-PL" dirty="0" smtClean="0"/>
          </a:p>
          <a:p>
            <a:pPr algn="just"/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algn="just"/>
            <a:endParaRPr lang="pl-PL" dirty="0"/>
          </a:p>
        </p:txBody>
      </p:sp>
      <p:pic>
        <p:nvPicPr>
          <p:cNvPr id="5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8" y="5249041"/>
            <a:ext cx="8310245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67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1" y="281941"/>
            <a:ext cx="6752822" cy="1039906"/>
          </a:xfrm>
        </p:spPr>
        <p:txBody>
          <a:bodyPr>
            <a:normAutofit fontScale="90000"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 smtClean="0">
                <a:latin typeface="+mn-lt"/>
              </a:rPr>
              <a:t>Ogłoszono postępowanie przetargowe na:</a:t>
            </a:r>
            <a:r>
              <a:rPr lang="pl-PL" sz="2000" dirty="0">
                <a:solidFill>
                  <a:srgbClr val="FF0000"/>
                </a:solidFill>
                <a:latin typeface="+mn-lt"/>
              </a:rPr>
              <a:t/>
            </a:r>
            <a:br>
              <a:rPr lang="pl-PL" sz="2000" dirty="0">
                <a:solidFill>
                  <a:srgbClr val="FF0000"/>
                </a:solidFill>
                <a:latin typeface="+mn-lt"/>
              </a:rPr>
            </a:br>
            <a:r>
              <a:rPr lang="pl-PL" sz="2000" dirty="0">
                <a:solidFill>
                  <a:srgbClr val="FF0000"/>
                </a:solidFill>
                <a:latin typeface="+mn-lt"/>
              </a:rPr>
              <a:t/>
            </a:r>
            <a:br>
              <a:rPr lang="pl-PL" sz="2000" dirty="0">
                <a:solidFill>
                  <a:srgbClr val="FF0000"/>
                </a:solidFill>
                <a:latin typeface="+mn-lt"/>
              </a:rPr>
            </a:br>
            <a:endParaRPr lang="pl-PL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4270" y="1408670"/>
            <a:ext cx="8173211" cy="4942824"/>
          </a:xfrm>
        </p:spPr>
        <p:txBody>
          <a:bodyPr>
            <a:normAutofit/>
          </a:bodyPr>
          <a:lstStyle/>
          <a:p>
            <a:endParaRPr lang="pl-PL" sz="2000" dirty="0" smtClean="0"/>
          </a:p>
          <a:p>
            <a:endParaRPr lang="pl-PL" sz="1800" dirty="0" smtClean="0"/>
          </a:p>
          <a:p>
            <a:r>
              <a:rPr lang="pl-PL" sz="1800" dirty="0" smtClean="0"/>
              <a:t>rozbudowę wraz z przebudową szkoły w Biskupicach;</a:t>
            </a:r>
          </a:p>
          <a:p>
            <a:r>
              <a:rPr lang="pl-PL" sz="1800" dirty="0"/>
              <a:t>z</a:t>
            </a:r>
            <a:r>
              <a:rPr lang="pl-PL" sz="1800" dirty="0" smtClean="0"/>
              <a:t>aprojektowanie</a:t>
            </a:r>
            <a:r>
              <a:rPr lang="pl-PL" sz="1800" dirty="0"/>
              <a:t>, dostawę i montaż stacji ładowania samochodów elektrycznych prądem stałym w Pobiedziskach w ramach Projektu </a:t>
            </a:r>
            <a:r>
              <a:rPr lang="pl-PL" sz="1800" dirty="0" smtClean="0"/>
              <a:t>.</a:t>
            </a:r>
          </a:p>
          <a:p>
            <a:pPr marL="0" lvl="0" indent="0">
              <a:buNone/>
            </a:pPr>
            <a:endParaRPr lang="pl-PL" sz="1800" dirty="0" smtClean="0"/>
          </a:p>
          <a:p>
            <a:pPr marL="0" lvl="0" indent="0">
              <a:buNone/>
            </a:pPr>
            <a:endParaRPr lang="pl-PL" sz="1800" dirty="0"/>
          </a:p>
        </p:txBody>
      </p:sp>
      <p:sp>
        <p:nvSpPr>
          <p:cNvPr id="4" name="Prostokąt 3"/>
          <p:cNvSpPr/>
          <p:nvPr/>
        </p:nvSpPr>
        <p:spPr>
          <a:xfrm flipV="1">
            <a:off x="1865870" y="2995461"/>
            <a:ext cx="67927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1200" b="1" dirty="0">
              <a:solidFill>
                <a:srgbClr val="FF0000"/>
              </a:solidFill>
            </a:endParaRPr>
          </a:p>
          <a:p>
            <a:endParaRPr lang="pl-PL" sz="1000" b="1" dirty="0" smtClean="0">
              <a:solidFill>
                <a:srgbClr val="FF0000"/>
              </a:solidFill>
            </a:endParaRPr>
          </a:p>
          <a:p>
            <a:pPr algn="just"/>
            <a:endParaRPr lang="pl-PL" dirty="0">
              <a:solidFill>
                <a:srgbClr val="FF0000"/>
              </a:solidFill>
            </a:endParaRPr>
          </a:p>
          <a:p>
            <a:pPr algn="just"/>
            <a:endParaRPr lang="pl-PL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6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1" y="4132420"/>
            <a:ext cx="8310245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16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1" y="281941"/>
            <a:ext cx="6752822" cy="1039906"/>
          </a:xfrm>
        </p:spPr>
        <p:txBody>
          <a:bodyPr>
            <a:normAutofit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10079" y="1074403"/>
            <a:ext cx="83619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/>
              <a:t>Unieważniono postępowanie na:</a:t>
            </a:r>
          </a:p>
          <a:p>
            <a:endParaRPr lang="pl-PL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zaprojektowanie, dostawę i montaż tablic informacyjnych oraz tablic kierunkowych działających w oparciu o podsystem Transportu Publicznego ITS Poznań będący w posiadaniu ZTP Poznań oraz przeprowadzenie szkolenia z obsługi tablic i podsystemu w ramach Projektu pn. „Wspieranie strategii niskoemisyjnych na terenie gminy Pobiedziska poprzez tworzenie kompleksowej Infrastruktury Zintegrowanych Węzłów Przesiadkowych w Biskupicach, Pobiedziskach i Pobiedziskach Letnisko wraz z zakupem środków transportu publicznego</a:t>
            </a:r>
            <a:r>
              <a:rPr lang="pl-PL" dirty="0" smtClean="0"/>
              <a:t>”.</a:t>
            </a:r>
          </a:p>
          <a:p>
            <a:pPr algn="just"/>
            <a:endParaRPr lang="pl-PL" dirty="0"/>
          </a:p>
          <a:p>
            <a:pPr algn="just"/>
            <a:r>
              <a:rPr lang="pl-PL" b="1" dirty="0" smtClean="0"/>
              <a:t>Trwają prace komisji na: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dirty="0"/>
              <a:t>wykonanie dokumentacji projektowej wraz z kompletem dokumentów niezbędnych do uzyskania decyzji zgody na realizację inwestycji drogowej na budowę południowej obwodnicy Miasta </a:t>
            </a:r>
            <a:r>
              <a:rPr lang="pl-PL" dirty="0" smtClean="0"/>
              <a:t>Pobiedziska </a:t>
            </a:r>
            <a:r>
              <a:rPr lang="pl-PL" dirty="0"/>
              <a:t>od drogi powiatowej nr 2409P Kostrzyn – Pobiedziska do ul. </a:t>
            </a:r>
            <a:r>
              <a:rPr lang="pl-PL" dirty="0" smtClean="0"/>
              <a:t>Poznańskiej.</a:t>
            </a:r>
            <a:endParaRPr lang="pl-PL" dirty="0"/>
          </a:p>
          <a:p>
            <a:pPr algn="just"/>
            <a:endParaRPr lang="pl-PL" dirty="0" smtClean="0"/>
          </a:p>
          <a:p>
            <a:pPr algn="just"/>
            <a:endParaRPr lang="pl-PL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6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0" y="5290408"/>
            <a:ext cx="8310245" cy="11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52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85422" y="338667"/>
            <a:ext cx="8216145" cy="6186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b="1" dirty="0" smtClean="0"/>
              <a:t>Rozstrzygnięto postępowania:</a:t>
            </a:r>
          </a:p>
          <a:p>
            <a:pPr marL="0" indent="0"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r>
              <a:rPr lang="pl-PL" sz="1800" dirty="0"/>
              <a:t>n</a:t>
            </a:r>
            <a:r>
              <a:rPr lang="pl-PL" sz="1800" dirty="0" smtClean="0"/>
              <a:t>a modernizację boiska w Pomarzanowicach;</a:t>
            </a:r>
          </a:p>
          <a:p>
            <a:r>
              <a:rPr lang="pl-PL" sz="1800" dirty="0" smtClean="0"/>
              <a:t>przebudowę ul. Drawskiej w Pobiedziskach;</a:t>
            </a:r>
          </a:p>
          <a:p>
            <a:r>
              <a:rPr lang="pl-PL" sz="1800" dirty="0" smtClean="0"/>
              <a:t>budowę ul. Okrężnej w Pobiedziskach Letnisko;</a:t>
            </a:r>
          </a:p>
          <a:p>
            <a:pPr algn="just"/>
            <a:r>
              <a:rPr lang="pl-PL" sz="1800" dirty="0"/>
              <a:t>z</a:t>
            </a:r>
            <a:r>
              <a:rPr lang="pl-PL" sz="1800" dirty="0" smtClean="0"/>
              <a:t>aciągnięcie </a:t>
            </a:r>
            <a:r>
              <a:rPr lang="pl-PL" sz="1800" dirty="0"/>
              <a:t>długoterminowego kredytu bankowego do kwoty 13.000.000,00 zł na spłatę zobowiązań z tytułu wcześniej zaciągniętych kredytów i pożyczek oraz sfinansowanie deficytu na lata </a:t>
            </a:r>
            <a:r>
              <a:rPr lang="pl-PL" sz="1800" dirty="0" smtClean="0"/>
              <a:t>2017-2018;</a:t>
            </a:r>
          </a:p>
          <a:p>
            <a:pPr algn="just"/>
            <a:r>
              <a:rPr lang="pl-PL" sz="1800" dirty="0"/>
              <a:t>w</a:t>
            </a:r>
            <a:r>
              <a:rPr lang="pl-PL" sz="1800" dirty="0" smtClean="0"/>
              <a:t>ykonanie </a:t>
            </a:r>
            <a:r>
              <a:rPr lang="pl-PL" sz="1800" dirty="0"/>
              <a:t>dokumentacji projektowej wraz z kompletem </a:t>
            </a:r>
            <a:r>
              <a:rPr lang="pl-PL" sz="1800" dirty="0" smtClean="0"/>
              <a:t>dokumentów </a:t>
            </a:r>
            <a:r>
              <a:rPr lang="pl-PL" sz="1800" dirty="0"/>
              <a:t>niezbędnych do uzyskania decyzji zgody na realizację inwestycji drogowej na budowę południowej obwodnicy Miasta </a:t>
            </a:r>
            <a:r>
              <a:rPr lang="pl-PL" sz="1800" dirty="0" smtClean="0"/>
              <a:t>Pobiedziska </a:t>
            </a:r>
            <a:r>
              <a:rPr lang="pl-PL" sz="1800" dirty="0"/>
              <a:t>od drogi powiatowej nr 2409P Kostrzyn – Pobiedziska do ul. Poznańskiej </a:t>
            </a:r>
            <a:r>
              <a:rPr lang="pl-PL" sz="1800" dirty="0" smtClean="0"/>
              <a:t>;</a:t>
            </a:r>
          </a:p>
          <a:p>
            <a:pPr algn="just"/>
            <a:r>
              <a:rPr lang="pl-PL" sz="1800" dirty="0"/>
              <a:t>p</a:t>
            </a:r>
            <a:r>
              <a:rPr lang="pl-PL" sz="1800" dirty="0" smtClean="0"/>
              <a:t>ełnienie </a:t>
            </a:r>
            <a:r>
              <a:rPr lang="pl-PL" sz="1800" dirty="0"/>
              <a:t>usługi kompleksowego pełno branżowego nadzoru inwestorskiego we wszystkich branżach wynikających ze szczegółowego opisu przedmiotu zamówienia w ramach projektu „Wspieranie strategii niskoemisyjnych na terenie gminy Pobiedziska poprzez tworzenie kompleksowej infrastruktury Zintegrowanych Węzłów Przesiadkowych w Biskupicach, Pobiedziskach i Pobiedziskach – Letnisko wraz z zakupem środków transportu </a:t>
            </a:r>
            <a:r>
              <a:rPr lang="pl-PL" sz="1800" dirty="0" smtClean="0"/>
              <a:t>publicznego (dwa zadania).</a:t>
            </a:r>
            <a:endParaRPr lang="pl-PL" sz="1800" dirty="0"/>
          </a:p>
          <a:p>
            <a:endParaRPr lang="pl-PL" sz="1800" dirty="0"/>
          </a:p>
          <a:p>
            <a:endParaRPr lang="pl-PL" sz="1000" dirty="0"/>
          </a:p>
          <a:p>
            <a:pPr marL="0" indent="0">
              <a:buNone/>
            </a:pPr>
            <a:endParaRPr lang="pl-PL" sz="1800" b="1" i="1" dirty="0" smtClean="0"/>
          </a:p>
          <a:p>
            <a:endParaRPr lang="pl-PL" sz="1800" dirty="0"/>
          </a:p>
          <a:p>
            <a:endParaRPr lang="pl-PL" sz="1800" b="1" dirty="0" smtClean="0"/>
          </a:p>
        </p:txBody>
      </p:sp>
      <p:pic>
        <p:nvPicPr>
          <p:cNvPr id="8" name="Picture 6" descr="efrr_samorzad_k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8" y="5751690"/>
            <a:ext cx="8310245" cy="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91322" y="1898492"/>
            <a:ext cx="82745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694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400" b="1" dirty="0" smtClean="0">
                <a:latin typeface="+mn-lt"/>
              </a:rPr>
              <a:t>Ponadto:</a:t>
            </a: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85422" y="677333"/>
            <a:ext cx="8216145" cy="5847645"/>
          </a:xfrm>
        </p:spPr>
        <p:txBody>
          <a:bodyPr>
            <a:normAutofit/>
          </a:bodyPr>
          <a:lstStyle/>
          <a:p>
            <a:endParaRPr lang="pl-PL" sz="1800" dirty="0"/>
          </a:p>
          <a:p>
            <a:endParaRPr lang="pl-PL" sz="1800" dirty="0"/>
          </a:p>
          <a:p>
            <a:endParaRPr lang="pl-PL" sz="1800" b="1" dirty="0" smtClean="0"/>
          </a:p>
        </p:txBody>
      </p:sp>
      <p:sp>
        <p:nvSpPr>
          <p:cNvPr id="3" name="Prostokąt 2"/>
          <p:cNvSpPr/>
          <p:nvPr/>
        </p:nvSpPr>
        <p:spPr>
          <a:xfrm>
            <a:off x="391322" y="1898492"/>
            <a:ext cx="82745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15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325335" y="1371136"/>
            <a:ext cx="86333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w </a:t>
            </a:r>
            <a:r>
              <a:rPr lang="pl-PL" dirty="0"/>
              <a:t>partnerstwie z Powiatem </a:t>
            </a:r>
            <a:r>
              <a:rPr lang="pl-PL" dirty="0" smtClean="0"/>
              <a:t>Poznańskim </a:t>
            </a:r>
            <a:r>
              <a:rPr lang="pl-PL" dirty="0"/>
              <a:t>złożono wniosek o dofinansowanie projektu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pt</a:t>
            </a:r>
            <a:r>
              <a:rPr lang="pl-PL" dirty="0"/>
              <a:t>. „Przebudowa/rozbudowa drogi powiatowej nr 2486P  Pobiedziska – Iwno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</a:t>
            </a:r>
            <a:r>
              <a:rPr lang="pl-PL" dirty="0"/>
              <a:t>do węzła S5) – etap I budowa ścieżki rowerowej na odcinku Kociałkowa Górka – Pobiedziska</a:t>
            </a:r>
            <a:r>
              <a:rPr lang="pl-PL" dirty="0" smtClean="0"/>
              <a:t>”;</a:t>
            </a: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doroczne </a:t>
            </a:r>
            <a:r>
              <a:rPr lang="pl-PL" dirty="0"/>
              <a:t>święto plonów w Gminie Pobiedziska w tym roku odbyło się w Kociałkowej Górce. Dożynki 2017 zorganizowało wspólnie pięć sołectw: Kociałkowa Górka, </a:t>
            </a:r>
            <a:r>
              <a:rPr lang="pl-PL" dirty="0" err="1"/>
              <a:t>Bociniec</a:t>
            </a:r>
            <a:r>
              <a:rPr lang="pl-PL" dirty="0"/>
              <a:t>, Polska Wieś, Promno i Wagowo przy organizacyjnym wsparciu Pobiedziskiego Ośrodka Kultury. Mieszkańcy gminy licznie uczestniczyli w tym wydarzeniu. Swoją obecnością to święto zaszczycili </a:t>
            </a:r>
            <a:r>
              <a:rPr lang="pl-PL" dirty="0" smtClean="0"/>
              <a:t>goście</a:t>
            </a:r>
            <a:r>
              <a:rPr lang="pl-PL" dirty="0"/>
              <a:t>, wśród nich m.in: Posłanka na Sejm Bożena Szydłowska i Członkowie Zarządu Powiatu Poznańskiego Zygmunt Jeżewski i Piotr </a:t>
            </a:r>
            <a:r>
              <a:rPr lang="pl-PL" dirty="0" smtClean="0"/>
              <a:t>Zalewski;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40696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85422" y="677333"/>
            <a:ext cx="8216145" cy="5847645"/>
          </a:xfrm>
        </p:spPr>
        <p:txBody>
          <a:bodyPr>
            <a:normAutofit/>
          </a:bodyPr>
          <a:lstStyle/>
          <a:p>
            <a:endParaRPr lang="pl-PL" sz="1800" dirty="0"/>
          </a:p>
          <a:p>
            <a:endParaRPr lang="pl-PL" sz="1800" dirty="0"/>
          </a:p>
          <a:p>
            <a:endParaRPr lang="pl-PL" sz="1800" b="1" dirty="0" smtClean="0"/>
          </a:p>
        </p:txBody>
      </p:sp>
      <p:sp>
        <p:nvSpPr>
          <p:cNvPr id="3" name="Prostokąt 2"/>
          <p:cNvSpPr/>
          <p:nvPr/>
        </p:nvSpPr>
        <p:spPr>
          <a:xfrm>
            <a:off x="391322" y="1898492"/>
            <a:ext cx="82745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16</a:t>
            </a:fld>
            <a:endParaRPr lang="pl-PL"/>
          </a:p>
        </p:txBody>
      </p:sp>
      <p:pic>
        <p:nvPicPr>
          <p:cNvPr id="10242" name="Picture 2" descr="http://www.pobiedziska.pl/wp-content/uploads/2017/09/web_IMG_1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7" y="266834"/>
            <a:ext cx="5886838" cy="3922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pobiedziska.pl/wp-content/uploads/2017/09/web_IMG_09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9" y="2734643"/>
            <a:ext cx="5808151" cy="3869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85422" y="677333"/>
            <a:ext cx="8216145" cy="5847645"/>
          </a:xfrm>
        </p:spPr>
        <p:txBody>
          <a:bodyPr>
            <a:normAutofit/>
          </a:bodyPr>
          <a:lstStyle/>
          <a:p>
            <a:endParaRPr lang="pl-PL" sz="1800" dirty="0"/>
          </a:p>
          <a:p>
            <a:endParaRPr lang="pl-PL" sz="1800" dirty="0"/>
          </a:p>
          <a:p>
            <a:endParaRPr lang="pl-PL" sz="1800" b="1" dirty="0" smtClean="0"/>
          </a:p>
        </p:txBody>
      </p:sp>
      <p:sp>
        <p:nvSpPr>
          <p:cNvPr id="3" name="Prostokąt 2"/>
          <p:cNvSpPr/>
          <p:nvPr/>
        </p:nvSpPr>
        <p:spPr>
          <a:xfrm>
            <a:off x="391322" y="1898492"/>
            <a:ext cx="82745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17</a:t>
            </a:fld>
            <a:endParaRPr lang="pl-PL"/>
          </a:p>
        </p:txBody>
      </p:sp>
      <p:pic>
        <p:nvPicPr>
          <p:cNvPr id="12290" name="Picture 2" descr="http://www.pobiedziska.pl/wp-content/uploads/2017/09/web_IMG_1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9" y="235424"/>
            <a:ext cx="5753277" cy="3833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pobiedziska.pl/wp-content/uploads/2017/09/web_IMG_08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78" y="3027793"/>
            <a:ext cx="5501931" cy="3665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400" b="1" dirty="0" smtClean="0">
                <a:latin typeface="+mn-lt"/>
              </a:rPr>
              <a:t>Ponadto:</a:t>
            </a: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85422" y="677333"/>
            <a:ext cx="8216145" cy="5847645"/>
          </a:xfrm>
        </p:spPr>
        <p:txBody>
          <a:bodyPr>
            <a:normAutofit/>
          </a:bodyPr>
          <a:lstStyle/>
          <a:p>
            <a:endParaRPr lang="pl-PL" sz="1800" dirty="0"/>
          </a:p>
          <a:p>
            <a:endParaRPr lang="pl-PL" sz="1800" dirty="0"/>
          </a:p>
          <a:p>
            <a:endParaRPr lang="pl-PL" sz="1800" b="1" dirty="0" smtClean="0"/>
          </a:p>
        </p:txBody>
      </p:sp>
      <p:sp>
        <p:nvSpPr>
          <p:cNvPr id="3" name="Prostokąt 2"/>
          <p:cNvSpPr/>
          <p:nvPr/>
        </p:nvSpPr>
        <p:spPr>
          <a:xfrm>
            <a:off x="391322" y="1898492"/>
            <a:ext cx="82745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18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198573" y="1513771"/>
            <a:ext cx="84190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w </a:t>
            </a:r>
            <a:r>
              <a:rPr lang="pl-PL" dirty="0"/>
              <a:t>dniu 04 września w Szkole Podstawowej w Jerzykowie odbyło się Gminne Otwarcie Roku Szkolnego 2017/2018 połączone z otwarciem nowego budynku </a:t>
            </a:r>
            <a:r>
              <a:rPr lang="pl-PL" dirty="0" smtClean="0"/>
              <a:t>szkoły. Uroczystość  </a:t>
            </a:r>
            <a:r>
              <a:rPr lang="pl-PL" dirty="0"/>
              <a:t>stała się również okazją do wręczenia  stypendiów 22 uczniom gminnych szkół  za rok szkolny </a:t>
            </a:r>
            <a:r>
              <a:rPr lang="pl-PL" dirty="0" smtClean="0"/>
              <a:t>2016/2017</a:t>
            </a:r>
            <a:r>
              <a:rPr lang="pl-PL" dirty="0"/>
              <a:t>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3074" name="Picture 2" descr="IMG_24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5" y="3330905"/>
            <a:ext cx="4089222" cy="3066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obiedziska.pl/wp-content/uploads/2017/09/IMG_25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12" y="3290857"/>
            <a:ext cx="4164226" cy="3123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85422" y="677333"/>
            <a:ext cx="8216145" cy="5847645"/>
          </a:xfrm>
        </p:spPr>
        <p:txBody>
          <a:bodyPr>
            <a:normAutofit/>
          </a:bodyPr>
          <a:lstStyle/>
          <a:p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3" name="Prostokąt 2"/>
          <p:cNvSpPr/>
          <p:nvPr/>
        </p:nvSpPr>
        <p:spPr>
          <a:xfrm>
            <a:off x="391322" y="1898492"/>
            <a:ext cx="82745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19</a:t>
            </a:fld>
            <a:endParaRPr lang="pl-PL"/>
          </a:p>
        </p:txBody>
      </p:sp>
      <p:pic>
        <p:nvPicPr>
          <p:cNvPr id="5122" name="Picture 2" descr="http://www.pobiedziska.pl/wp-content/uploads/2017/09/IMG_2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37" y="3113903"/>
            <a:ext cx="5022619" cy="352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obiedziska.pl/wp-content/uploads/2017/09/IMG_2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7" y="523803"/>
            <a:ext cx="4806908" cy="3606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60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latin typeface="+mn-lt"/>
              </a:rPr>
              <a:t/>
            </a:r>
            <a:br>
              <a:rPr lang="pl-PL" sz="2400" b="1" dirty="0" smtClean="0">
                <a:latin typeface="+mn-lt"/>
              </a:rPr>
            </a:br>
            <a:r>
              <a:rPr lang="pl-PL" sz="2400" b="1" dirty="0">
                <a:latin typeface="+mn-lt"/>
              </a:rPr>
              <a:t/>
            </a:r>
            <a:br>
              <a:rPr lang="pl-PL" sz="2400" b="1" dirty="0">
                <a:latin typeface="+mn-lt"/>
              </a:rPr>
            </a:br>
            <a:r>
              <a:rPr lang="pl-PL" sz="2200" b="1" dirty="0" smtClean="0">
                <a:latin typeface="+mn-lt"/>
              </a:rPr>
              <a:t>Realizowane </a:t>
            </a:r>
            <a:r>
              <a:rPr lang="pl-PL" sz="2200" b="1" dirty="0">
                <a:latin typeface="+mn-lt"/>
              </a:rPr>
              <a:t>są umowy związane </a:t>
            </a:r>
            <a:r>
              <a:rPr lang="pl-PL" sz="2200" b="1" dirty="0" smtClean="0">
                <a:latin typeface="+mn-lt"/>
              </a:rPr>
              <a:t>z:</a:t>
            </a:r>
            <a:r>
              <a:rPr lang="pl-PL" sz="2200" dirty="0"/>
              <a:t/>
            </a:r>
            <a:br>
              <a:rPr lang="pl-PL" sz="2200" dirty="0"/>
            </a:br>
            <a:endParaRPr lang="pl-PL" sz="2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8346" y="1039907"/>
            <a:ext cx="8526574" cy="5311587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Char char="-"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r>
              <a:rPr lang="pl-PL" sz="6400" dirty="0" smtClean="0"/>
              <a:t>Realizowany jest projekt: </a:t>
            </a:r>
            <a:r>
              <a:rPr lang="pl-PL" sz="6400" dirty="0"/>
              <a:t>„Wspieranie strategii niskoemisyjnych na terenie gminy Pobiedziska poprzez tworzenie kompleksowej infrastruktury Zintegrowanych Węzłów Przesiadkowych w Biskupicach, Pobiedziskach i Pobiedziskach Letnisko wraz z zakupem środków transportu publicznego</a:t>
            </a:r>
            <a:r>
              <a:rPr lang="pl-PL" sz="6400" dirty="0" smtClean="0"/>
              <a:t>”.</a:t>
            </a:r>
            <a:r>
              <a:rPr lang="pl-PL" sz="6400" dirty="0"/>
              <a:t> </a:t>
            </a:r>
            <a:r>
              <a:rPr lang="pl-PL" sz="6400" dirty="0" smtClean="0"/>
              <a:t/>
            </a:r>
            <a:br>
              <a:rPr lang="pl-PL" sz="6400" dirty="0" smtClean="0"/>
            </a:br>
            <a:r>
              <a:rPr lang="pl-PL" sz="6400" dirty="0" smtClean="0"/>
              <a:t>Rozpoczęto prace budowlane związane z:</a:t>
            </a:r>
          </a:p>
          <a:p>
            <a:r>
              <a:rPr lang="pl-PL" sz="6400" dirty="0" smtClean="0"/>
              <a:t> przebudową sieci kanalizacji deszczowej wzdłuż ul. Fabrycznej w Pobiedziskach w rejonie dworca kolejowego,</a:t>
            </a:r>
          </a:p>
          <a:p>
            <a:pPr algn="just"/>
            <a:r>
              <a:rPr lang="pl-PL" sz="6400" dirty="0" smtClean="0"/>
              <a:t>budową sieci i przyłączy wodno-kanalizacyjnych  przy ul. Dworcowej w Pobiedziskach w rejonie dworca,</a:t>
            </a:r>
          </a:p>
          <a:p>
            <a:pPr algn="just"/>
            <a:r>
              <a:rPr lang="pl-PL" sz="6400" dirty="0" smtClean="0"/>
              <a:t>modernizacją </a:t>
            </a:r>
            <a:r>
              <a:rPr lang="pl-PL" sz="6400" dirty="0"/>
              <a:t>P</a:t>
            </a:r>
            <a:r>
              <a:rPr lang="pl-PL" sz="6400" dirty="0" smtClean="0"/>
              <a:t>lacu </a:t>
            </a:r>
            <a:r>
              <a:rPr lang="pl-PL" sz="6400" dirty="0"/>
              <a:t>P</a:t>
            </a:r>
            <a:r>
              <a:rPr lang="pl-PL" sz="6400" dirty="0" smtClean="0"/>
              <a:t>iastowskiego w Jerzykowie.</a:t>
            </a:r>
          </a:p>
          <a:p>
            <a:pPr algn="just">
              <a:buFontTx/>
              <a:buChar char="-"/>
            </a:pPr>
            <a:endParaRPr lang="pl-PL" sz="4000" dirty="0"/>
          </a:p>
          <a:p>
            <a:pPr algn="just">
              <a:buFontTx/>
              <a:buChar char="-"/>
            </a:pPr>
            <a:endParaRPr lang="pl-PL" sz="1900" dirty="0" smtClean="0"/>
          </a:p>
          <a:p>
            <a:pPr algn="just">
              <a:buFontTx/>
              <a:buChar char="-"/>
            </a:pPr>
            <a:endParaRPr lang="pl-PL" sz="1900" dirty="0"/>
          </a:p>
          <a:p>
            <a:pPr algn="just">
              <a:buFontTx/>
              <a:buChar char="-"/>
            </a:pPr>
            <a:endParaRPr lang="pl-PL" sz="1900" dirty="0" smtClean="0"/>
          </a:p>
          <a:p>
            <a:pPr algn="just">
              <a:buFontTx/>
              <a:buChar char="-"/>
            </a:pPr>
            <a:endParaRPr lang="pl-PL" sz="1900" dirty="0"/>
          </a:p>
          <a:p>
            <a:pPr algn="just">
              <a:buFontTx/>
              <a:buChar char="-"/>
            </a:pPr>
            <a:endParaRPr lang="pl-PL" sz="1900" dirty="0" smtClean="0"/>
          </a:p>
          <a:p>
            <a:pPr algn="just">
              <a:buFontTx/>
              <a:buChar char="-"/>
            </a:pPr>
            <a:endParaRPr lang="pl-PL" sz="1900" dirty="0" smtClean="0"/>
          </a:p>
          <a:p>
            <a:pPr algn="just">
              <a:buFontTx/>
              <a:buChar char="-"/>
            </a:pPr>
            <a:endParaRPr lang="pl-PL" sz="1900" dirty="0" smtClean="0"/>
          </a:p>
          <a:p>
            <a:pPr algn="just">
              <a:buFontTx/>
              <a:buChar char="-"/>
            </a:pPr>
            <a:endParaRPr lang="pl-PL" sz="1800" dirty="0" smtClean="0"/>
          </a:p>
          <a:p>
            <a:pPr>
              <a:buFontTx/>
              <a:buChar char="-"/>
            </a:pPr>
            <a:endParaRPr lang="pl-PL" sz="1800" dirty="0" smtClean="0"/>
          </a:p>
          <a:p>
            <a:pPr marL="0" indent="0">
              <a:buNone/>
            </a:pPr>
            <a:r>
              <a:rPr lang="pl-PL" sz="1800" dirty="0" smtClean="0"/>
              <a:t>      </a:t>
            </a:r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</a:t>
            </a:fld>
            <a:endParaRPr lang="pl-PL"/>
          </a:p>
        </p:txBody>
      </p:sp>
      <p:pic>
        <p:nvPicPr>
          <p:cNvPr id="1026" name="Picture 2" descr="C:\Users\amackowiak\Desktop\EFRR_Samorzad_k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9" y="774936"/>
            <a:ext cx="6314304" cy="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ITOMAS~1\AppData\Local\Temp\DSC_9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3702908"/>
            <a:ext cx="4491680" cy="2994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85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283562"/>
            <a:ext cx="7668643" cy="688895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r>
              <a:rPr lang="pl-PL" sz="2400" b="1" dirty="0" smtClean="0">
                <a:latin typeface="+mn-lt"/>
              </a:rPr>
              <a:t>Ponadto:</a:t>
            </a: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85422" y="677333"/>
            <a:ext cx="8216145" cy="5847645"/>
          </a:xfrm>
        </p:spPr>
        <p:txBody>
          <a:bodyPr>
            <a:normAutofit/>
          </a:bodyPr>
          <a:lstStyle/>
          <a:p>
            <a:endParaRPr lang="pl-PL" sz="1800" dirty="0"/>
          </a:p>
          <a:p>
            <a:endParaRPr lang="pl-PL" sz="1800" dirty="0"/>
          </a:p>
          <a:p>
            <a:endParaRPr lang="pl-PL" sz="1800" b="1" dirty="0" smtClean="0"/>
          </a:p>
        </p:txBody>
      </p:sp>
      <p:sp>
        <p:nvSpPr>
          <p:cNvPr id="3" name="Prostokąt 2"/>
          <p:cNvSpPr/>
          <p:nvPr/>
        </p:nvSpPr>
        <p:spPr>
          <a:xfrm>
            <a:off x="391322" y="1898492"/>
            <a:ext cx="82745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pl-PL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endParaRPr lang="pl-PL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algn="just"/>
            <a:endParaRPr lang="pl-PL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pl-PL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20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198573" y="1513771"/>
            <a:ext cx="84190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Gmina Pobiedziska, którą reprezentowała  Burmistrz D. Nowacka oraz Regionalny </a:t>
            </a:r>
            <a:r>
              <a:rPr lang="pl-PL" dirty="0"/>
              <a:t>Dyrektor Ochrony Środowiska w Poznaniu </a:t>
            </a:r>
            <a:r>
              <a:rPr lang="pl-PL" dirty="0" smtClean="0"/>
              <a:t>p. Jolanta </a:t>
            </a:r>
            <a:r>
              <a:rPr lang="pl-PL" dirty="0"/>
              <a:t>Ratajczak </a:t>
            </a:r>
            <a:r>
              <a:rPr lang="pl-PL" dirty="0" smtClean="0"/>
              <a:t>podpisały </a:t>
            </a:r>
            <a:r>
              <a:rPr lang="pl-PL" dirty="0"/>
              <a:t>porozumienie o współpracy w zakresie realizacji działań ochronnych planowanych do realizacji w płacie siedliska przyrodniczego 7140 Torfowiska przejściowe i trzęsawiska położonego nad brzegiem Jeziora Kazanie</a:t>
            </a:r>
            <a:r>
              <a:rPr lang="pl-PL" dirty="0" smtClean="0"/>
              <a:t>. Głównym </a:t>
            </a:r>
            <a:r>
              <a:rPr lang="pl-PL" dirty="0"/>
              <a:t>celem projektu jest podjęcie niezbędnych działań ochronnych wskazanych w planach zadań ochronnych dla obszarów Natura 2000 w całej </a:t>
            </a:r>
            <a:r>
              <a:rPr lang="pl-PL" dirty="0" smtClean="0"/>
              <a:t>Polsce;</a:t>
            </a:r>
            <a:endParaRPr lang="pl-PL" dirty="0"/>
          </a:p>
        </p:txBody>
      </p:sp>
      <p:pic>
        <p:nvPicPr>
          <p:cNvPr id="1026" name="Obraz 2" descr="   podpis2_image_big_galle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10" y="3545096"/>
            <a:ext cx="4327619" cy="3211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03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1260824"/>
            <a:ext cx="7171764" cy="290477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27736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21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25335" y="1485121"/>
            <a:ext cx="83104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b="1" dirty="0" smtClean="0"/>
              <a:t>                                                                                                  </a:t>
            </a: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325335" y="1623620"/>
            <a:ext cx="80165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/>
              <a:t>w</a:t>
            </a:r>
            <a:r>
              <a:rPr lang="pl-PL" dirty="0" smtClean="0"/>
              <a:t> </a:t>
            </a:r>
            <a:r>
              <a:rPr lang="pl-PL" dirty="0"/>
              <a:t>dniu </a:t>
            </a:r>
            <a:r>
              <a:rPr lang="pl-PL" dirty="0" smtClean="0"/>
              <a:t>06 września 2017r</a:t>
            </a:r>
            <a:r>
              <a:rPr lang="pl-PL" dirty="0"/>
              <a:t>. na wniosek Pana Dominika Peciak prowadzącego działalność gospodarczą pod firmą: Przedsiębiorstwo Handlowo - Usługowe Dominik Peciak, </a:t>
            </a:r>
            <a:r>
              <a:rPr lang="pl-PL" dirty="0" smtClean="0"/>
              <a:t>Połczyn </a:t>
            </a:r>
            <a:r>
              <a:rPr lang="pl-PL" dirty="0"/>
              <a:t>Zdrój, zostało wszczęte postępowanie administracyjne w sprawie rozpatrzenia wniosku dotyczącego wydania zezwolenia na prowadzenie działalności w zakresie prowadzenia spalarni zwłok zwierzęcych i ich części, na terenie działki nr 116/2 m. </a:t>
            </a:r>
            <a:r>
              <a:rPr lang="pl-PL" dirty="0" err="1"/>
              <a:t>Bociniec</a:t>
            </a:r>
            <a:r>
              <a:rPr lang="pl-PL" dirty="0"/>
              <a:t> 10A, gm. Pobiedziska. Postępowanie administracyjne w toku</a:t>
            </a:r>
            <a:r>
              <a:rPr lang="pl-PL" dirty="0" smtClean="0"/>
              <a:t>;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439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1260824"/>
            <a:ext cx="7171764" cy="290477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27736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22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25335" y="1485121"/>
            <a:ext cx="83104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b="1" dirty="0" smtClean="0"/>
              <a:t>                                                                                                  </a:t>
            </a: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325335" y="1623620"/>
            <a:ext cx="80165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/>
              <a:t>„Najpiękniejsza Zagroda – Najpiękniejsza posesja” edycja XVI </a:t>
            </a:r>
            <a:r>
              <a:rPr lang="pl-PL" dirty="0" smtClean="0"/>
              <a:t>została rozstrzygnięta. Komisja </a:t>
            </a:r>
            <a:r>
              <a:rPr lang="pl-PL" dirty="0"/>
              <a:t>Konkursowa dokonała w </a:t>
            </a:r>
            <a:r>
              <a:rPr lang="pl-PL" dirty="0" smtClean="0"/>
              <a:t>m-</a:t>
            </a:r>
            <a:r>
              <a:rPr lang="pl-PL" dirty="0" err="1" smtClean="0"/>
              <a:t>cu</a:t>
            </a:r>
            <a:r>
              <a:rPr lang="pl-PL" dirty="0" smtClean="0"/>
              <a:t> czerwcu br. oględzin </a:t>
            </a:r>
            <a:r>
              <a:rPr lang="pl-PL" dirty="0"/>
              <a:t>zgłoszonych ogrodów. Niestety, podobnie jak w ubiegłym roku, do udziału w rywalizacji nie zgłoszono żadnej zagrody. W wyniku oceny posesji największą ilość punktów oraz tytuł „Najpiękniejszej Posesji” uzyskała nieruchomość Państwa Katarzyny i Marcina </a:t>
            </a:r>
            <a:r>
              <a:rPr lang="pl-PL" dirty="0" err="1"/>
              <a:t>Kryśkiewiczów</a:t>
            </a:r>
            <a:r>
              <a:rPr lang="pl-PL" dirty="0"/>
              <a:t> z Pobiedzisk. Kolejne posesje z największą liczbą uzyskanych punktów należą do Pana Tomasza Leśnika z Pobiedzisk oraz Pani Haliny Gruszczyńskiej z Jerzykowa</a:t>
            </a:r>
            <a:r>
              <a:rPr lang="pl-PL" dirty="0" smtClean="0"/>
              <a:t>. Wręczenie </a:t>
            </a:r>
            <a:r>
              <a:rPr lang="pl-PL" dirty="0"/>
              <a:t>zwycięzcom nagrody pieniężnej w wysokości 800 zł, a także podziękowań i upominków wszystkim uczestnikom konkursu odbyło się podczas obchodów Dożynek Gminnych w Kociałkowej Górce. Serdecznie gratulujemy i dziękujemy za udział w </a:t>
            </a:r>
            <a:r>
              <a:rPr lang="pl-PL" dirty="0" smtClean="0"/>
              <a:t>konkursie;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07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1260824"/>
            <a:ext cx="7171764" cy="290477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27736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23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25335" y="1485121"/>
            <a:ext cx="83104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b="1" dirty="0" smtClean="0"/>
              <a:t>                                                                                                  </a:t>
            </a: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3074" name="Picture 2" descr="C:\Users\ITOMAS~1\AppData\Local\Temp\DSC07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0" y="537729"/>
            <a:ext cx="4160168" cy="3120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TOMAS~1\AppData\Local\Temp\DSC0776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2015940"/>
            <a:ext cx="4378440" cy="3283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TOMAS~1\AppData\Local\Temp\DSC075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7" y="3673311"/>
            <a:ext cx="4151871" cy="3113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99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1260824"/>
            <a:ext cx="7171764" cy="290477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261183" y="1263660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24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25335" y="1485121"/>
            <a:ext cx="83104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b="1" dirty="0" smtClean="0"/>
              <a:t>                                                                                                  </a:t>
            </a: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373878" y="1503823"/>
            <a:ext cx="8116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</a:t>
            </a:r>
            <a:r>
              <a:rPr lang="pl-PL" dirty="0" smtClean="0"/>
              <a:t>zięto udział w uroczystości </a:t>
            </a:r>
            <a:r>
              <a:rPr lang="pl-PL" dirty="0"/>
              <a:t>25-lecia powołania Ogniska TKKF „Płomień” Pobiedziska. Otwarcia dokonał i powitał zaproszonych gości prezes Ogniska </a:t>
            </a:r>
            <a:r>
              <a:rPr lang="pl-PL" dirty="0" err="1" smtClean="0"/>
              <a:t>p.Edward</a:t>
            </a:r>
            <a:r>
              <a:rPr lang="pl-PL" dirty="0" smtClean="0"/>
              <a:t> </a:t>
            </a:r>
            <a:r>
              <a:rPr lang="pl-PL" dirty="0"/>
              <a:t>Gołębiewski. Następnie odbyła się prezentacja przedstawiająca wieloletnią działalność </a:t>
            </a:r>
            <a:r>
              <a:rPr lang="pl-PL" dirty="0" smtClean="0"/>
              <a:t>Klubu;</a:t>
            </a:r>
            <a:endParaRPr lang="pl-PL" dirty="0"/>
          </a:p>
        </p:txBody>
      </p:sp>
      <p:pic>
        <p:nvPicPr>
          <p:cNvPr id="1026" name="Picture 2" descr="http://www.pobiedziska.pl/wp-content/uploads/2017/09/20170922_183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86" y="2704152"/>
            <a:ext cx="5892763" cy="3537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1260824"/>
            <a:ext cx="7171764" cy="290477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261183" y="1263660"/>
            <a:ext cx="851211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25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25335" y="1485121"/>
            <a:ext cx="83104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b="1" dirty="0" smtClean="0"/>
              <a:t>                                                                                                  </a:t>
            </a: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373878" y="1503823"/>
            <a:ext cx="81169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21 września </a:t>
            </a:r>
            <a:r>
              <a:rPr lang="pl-PL" dirty="0" smtClean="0"/>
              <a:t>br. wzięto udział w spotkaniu </a:t>
            </a:r>
            <a:r>
              <a:rPr lang="pl-PL" dirty="0"/>
              <a:t>z okazji </a:t>
            </a:r>
            <a:r>
              <a:rPr lang="pl-PL" dirty="0" smtClean="0"/>
              <a:t>5-rocznicy </a:t>
            </a:r>
            <a:r>
              <a:rPr lang="pl-PL" dirty="0"/>
              <a:t>działalności Klubu </a:t>
            </a:r>
            <a:r>
              <a:rPr lang="pl-PL" dirty="0" smtClean="0"/>
              <a:t>Rękodzieła działającego przy Pobiedziskiej Bibliotece. </a:t>
            </a:r>
            <a:r>
              <a:rPr lang="pl-PL" dirty="0"/>
              <a:t>Złożono </a:t>
            </a:r>
            <a:r>
              <a:rPr lang="pl-PL" dirty="0" smtClean="0"/>
              <a:t>gratulacje oraz zapoznano się z prezentacją przedstawiającą </a:t>
            </a:r>
            <a:r>
              <a:rPr lang="pl-PL" dirty="0"/>
              <a:t>działalność Klubu;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  <a:p>
            <a:pPr algn="just"/>
            <a:endParaRPr lang="pl-PL" dirty="0"/>
          </a:p>
        </p:txBody>
      </p:sp>
      <p:pic>
        <p:nvPicPr>
          <p:cNvPr id="2050" name="Picture 2" descr="http://www.pobiedziska.pl/wp-content/uploads/2017/09/DSC_9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57" y="3646566"/>
            <a:ext cx="4430013" cy="2953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obiedziska.pl/wp-content/uploads/2017/09/DSC_9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1" y="2561648"/>
            <a:ext cx="5229578" cy="3486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5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1260824"/>
            <a:ext cx="7171764" cy="290477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619248" y="335288"/>
            <a:ext cx="2634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261183" y="1263660"/>
            <a:ext cx="8512114" cy="4899148"/>
          </a:xfrm>
        </p:spPr>
        <p:txBody>
          <a:bodyPr>
            <a:normAutofit/>
          </a:bodyPr>
          <a:lstStyle/>
          <a:p>
            <a:pPr algn="just"/>
            <a:endParaRPr lang="pl-PL" sz="1800" dirty="0" smtClean="0"/>
          </a:p>
          <a:p>
            <a:pPr algn="just"/>
            <a:endParaRPr lang="pl-PL" sz="1600" dirty="0"/>
          </a:p>
          <a:p>
            <a:pPr algn="just"/>
            <a:endParaRPr lang="pl-PL" sz="1600" dirty="0"/>
          </a:p>
          <a:p>
            <a:pPr marL="0" indent="0" algn="just">
              <a:buNone/>
            </a:pPr>
            <a:endParaRPr lang="pl-PL" sz="1600" dirty="0"/>
          </a:p>
          <a:p>
            <a:endParaRPr lang="pl-PL" sz="16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26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25335" y="1485121"/>
            <a:ext cx="83104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b="1" dirty="0" smtClean="0"/>
              <a:t>                                                                                                  </a:t>
            </a:r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373878" y="1503823"/>
            <a:ext cx="8116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w dniu 17 września br., </a:t>
            </a:r>
            <a:r>
              <a:rPr lang="pl-PL" dirty="0"/>
              <a:t>na Rynku w Pobiedziskach odbyło się spotkanie z muzyką miejskich ulic, podwórek i zaułków czyli XI Festiwal Kapel Folkloru </a:t>
            </a:r>
            <a:r>
              <a:rPr lang="pl-PL" dirty="0" smtClean="0"/>
              <a:t>Miejskiego;</a:t>
            </a:r>
            <a:endParaRPr lang="pl-PL" dirty="0"/>
          </a:p>
          <a:p>
            <a:pPr algn="just"/>
            <a:endParaRPr lang="pl-PL" dirty="0"/>
          </a:p>
        </p:txBody>
      </p:sp>
      <p:pic>
        <p:nvPicPr>
          <p:cNvPr id="4100" name="Picture 4" descr="http://www.pobiedziska.pl/wp-content/uploads/2017/09/DSC_899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378" y="3291953"/>
            <a:ext cx="5099960" cy="3498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pobiedziska.pl/wp-content/uploads/2017/09/Festiwal-Kapel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8" y="2238480"/>
            <a:ext cx="5001311" cy="3322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50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1260824"/>
            <a:ext cx="7171764" cy="290477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180406" y="295186"/>
            <a:ext cx="3788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/>
              <a:t>Ponadto:</a:t>
            </a:r>
            <a:endParaRPr lang="pl-PL" sz="20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25335" y="1127736"/>
            <a:ext cx="8229674" cy="4899148"/>
          </a:xfrm>
        </p:spPr>
        <p:txBody>
          <a:bodyPr>
            <a:normAutofit/>
          </a:bodyPr>
          <a:lstStyle/>
          <a:p>
            <a:pPr algn="just"/>
            <a:r>
              <a:rPr lang="pl-PL" sz="1800" dirty="0" smtClean="0"/>
              <a:t>uczestniczono w walnym zebraniu Lokalnej Grupy Działania „Trakt Piastów”, podczas  którego wybrano skład Zarządu LGD oraz Komisję Rewizyjną;</a:t>
            </a:r>
          </a:p>
          <a:p>
            <a:pPr algn="just"/>
            <a:r>
              <a:rPr lang="pl-PL" sz="1800" dirty="0"/>
              <a:t>e</a:t>
            </a:r>
            <a:r>
              <a:rPr lang="pl-PL" sz="1800" dirty="0" smtClean="0"/>
              <a:t>fektem wielomiesięcznych  rozmów z firmą INEA w sprawie budowy </a:t>
            </a:r>
            <a:r>
              <a:rPr lang="pl-PL" sz="1800" dirty="0"/>
              <a:t>światłowodu </a:t>
            </a:r>
            <a:r>
              <a:rPr lang="pl-PL" sz="1800" dirty="0" smtClean="0"/>
              <a:t> na terenie Gminy Pobiedziska, jest informacja z dnia 06.09.br.: </a:t>
            </a:r>
            <a:br>
              <a:rPr lang="pl-PL" sz="1800" dirty="0" smtClean="0"/>
            </a:br>
            <a:r>
              <a:rPr lang="pl-PL" sz="1800" dirty="0" smtClean="0"/>
              <a:t>cyt. „Na otrzymanych mapach widnieją </a:t>
            </a:r>
            <a:r>
              <a:rPr lang="pl-PL" sz="1800" dirty="0"/>
              <a:t>obszary jakie </a:t>
            </a:r>
            <a:r>
              <a:rPr lang="pl-PL" sz="1800" dirty="0" smtClean="0"/>
              <a:t>INEA planuje wybudować </a:t>
            </a:r>
            <a:r>
              <a:rPr lang="pl-PL" sz="1800" dirty="0"/>
              <a:t>w </a:t>
            </a:r>
            <a:r>
              <a:rPr lang="pl-PL" sz="1800" dirty="0" smtClean="0"/>
              <a:t>projekcie POPC </a:t>
            </a:r>
            <a:r>
              <a:rPr lang="pl-PL" sz="1800" dirty="0"/>
              <a:t>2</a:t>
            </a:r>
            <a:r>
              <a:rPr lang="pl-PL" sz="1800" dirty="0" smtClean="0"/>
              <a:t>. Adresy mogą </a:t>
            </a:r>
            <a:r>
              <a:rPr lang="pl-PL" sz="1800" dirty="0"/>
              <a:t>ulec zmianie w zależności od zainteresowania ludności</a:t>
            </a:r>
            <a:r>
              <a:rPr lang="pl-PL" sz="1800" dirty="0" smtClean="0"/>
              <a:t>. Projekt </a:t>
            </a:r>
            <a:r>
              <a:rPr lang="pl-PL" sz="1800" dirty="0"/>
              <a:t>ma być zrealizowany do końca 2020 </a:t>
            </a:r>
            <a:r>
              <a:rPr lang="pl-PL" sz="1800" dirty="0" smtClean="0"/>
              <a:t>roku”;</a:t>
            </a:r>
            <a:endParaRPr lang="pl-PL" sz="1800" dirty="0"/>
          </a:p>
          <a:p>
            <a:pPr algn="just"/>
            <a:endParaRPr lang="pl-PL" sz="1800" dirty="0"/>
          </a:p>
          <a:p>
            <a:pPr marL="0" indent="0" algn="just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 smtClean="0"/>
              <a:t>    </a:t>
            </a:r>
            <a:br>
              <a:rPr lang="pl-PL" sz="1800" dirty="0" smtClean="0"/>
            </a:br>
            <a:r>
              <a:rPr lang="pl-PL" sz="1800" dirty="0" smtClean="0"/>
              <a:t>    </a:t>
            </a:r>
            <a:r>
              <a:rPr lang="pl-PL" sz="1600" b="1" i="1" dirty="0" smtClean="0"/>
              <a:t>Główna,</a:t>
            </a:r>
            <a:br>
              <a:rPr lang="pl-PL" sz="1600" b="1" i="1" dirty="0" smtClean="0"/>
            </a:br>
            <a:r>
              <a:rPr lang="pl-PL" sz="1600" b="1" i="1" dirty="0" smtClean="0"/>
              <a:t>   Główienka</a:t>
            </a:r>
            <a:endParaRPr lang="pl-PL" sz="1600" b="1" i="1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27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80406" y="1248055"/>
            <a:ext cx="8715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</p:txBody>
      </p:sp>
      <p:pic>
        <p:nvPicPr>
          <p:cNvPr id="3074" name="Picture 2" descr="C:\Users\ITOMAS~1\AppData\Local\Temp\głów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87" y="3060210"/>
            <a:ext cx="5844746" cy="3708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83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1260824"/>
            <a:ext cx="7171764" cy="290477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M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261183" y="1449012"/>
            <a:ext cx="8229674" cy="4899148"/>
          </a:xfrm>
        </p:spPr>
        <p:txBody>
          <a:bodyPr>
            <a:normAutofit/>
          </a:bodyPr>
          <a:lstStyle/>
          <a:p>
            <a:pPr algn="just"/>
            <a:endParaRPr lang="pl-PL" sz="1800" dirty="0"/>
          </a:p>
          <a:p>
            <a:pPr marL="0" indent="0" algn="just">
              <a:buNone/>
            </a:pPr>
            <a:endParaRPr lang="pl-PL" sz="1800" dirty="0"/>
          </a:p>
          <a:p>
            <a:r>
              <a:rPr lang="pl-PL" sz="1800" dirty="0" smtClean="0"/>
              <a:t>M</a:t>
            </a:r>
            <a:endParaRPr lang="pl-PL" sz="18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28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180406" y="1248055"/>
            <a:ext cx="8715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</p:txBody>
      </p:sp>
      <p:pic>
        <p:nvPicPr>
          <p:cNvPr id="4098" name="Picture 2" descr="C:\Users\ITOMAS~1\AppData\Local\Temp\koł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6" y="1041747"/>
            <a:ext cx="5466631" cy="3739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80406" y="550903"/>
            <a:ext cx="691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/>
              <a:t>Miejscowości m.in. Kowalskie, Kołata, Wronczyn, Pobiedziska-Letnisko,  </a:t>
            </a:r>
            <a:endParaRPr lang="pl-PL" b="1" i="1" dirty="0"/>
          </a:p>
        </p:txBody>
      </p:sp>
      <p:pic>
        <p:nvPicPr>
          <p:cNvPr id="4099" name="Picture 3" descr="C:\Users\ITOMAS~1\AppData\Local\Temp\pobiedziska-letnis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99" y="3447928"/>
            <a:ext cx="5415864" cy="3168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5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5335" y="1260824"/>
            <a:ext cx="7171764" cy="290477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25335" y="1915317"/>
            <a:ext cx="8165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80406" y="719962"/>
            <a:ext cx="8585308" cy="5940330"/>
          </a:xfrm>
        </p:spPr>
        <p:txBody>
          <a:bodyPr>
            <a:normAutofit/>
          </a:bodyPr>
          <a:lstStyle/>
          <a:p>
            <a:pPr algn="just"/>
            <a:r>
              <a:rPr lang="pl-PL" sz="1800" dirty="0" smtClean="0"/>
              <a:t>w dniu 28 września br. została podpisana umowa na realizację zadania pn. </a:t>
            </a:r>
            <a:br>
              <a:rPr lang="pl-PL" sz="1800" dirty="0" smtClean="0"/>
            </a:br>
            <a:r>
              <a:rPr lang="pl-PL" sz="1800" b="1" dirty="0" smtClean="0"/>
              <a:t>„Kanalizacja obszaru Parku Krajobrazowego Puszcza Zielonka i okolic - etap IV”. </a:t>
            </a:r>
          </a:p>
          <a:p>
            <a:pPr marL="0" indent="0" algn="just">
              <a:buNone/>
            </a:pPr>
            <a:r>
              <a:rPr lang="pl-PL" sz="1800" b="1" u="sng" dirty="0" smtClean="0"/>
              <a:t>Miejscowości </a:t>
            </a:r>
            <a:r>
              <a:rPr lang="pl-PL" sz="1800" b="1" u="sng" dirty="0"/>
              <a:t>objęte kontraktem: Pobiedziska, Jerzykowo, Tuczno, Stęszewko. </a:t>
            </a:r>
            <a:r>
              <a:rPr lang="pl-PL" sz="1800" b="1" u="sng" dirty="0" smtClean="0"/>
              <a:t>Zakres kontraktu: 8,622 km sieci kanalizacyjnej oraz 2 przepompownie. Wartość kontraktu 13.950.660,00 zł</a:t>
            </a:r>
            <a:r>
              <a:rPr lang="pl-PL" sz="1800" b="1" dirty="0" smtClean="0"/>
              <a:t>. Wykonawca: Konsorcjum, Lider-</a:t>
            </a:r>
            <a:r>
              <a:rPr lang="pl-PL" sz="1800" b="1" dirty="0" err="1" smtClean="0"/>
              <a:t>Wuprinż</a:t>
            </a:r>
            <a:r>
              <a:rPr lang="pl-PL" sz="1800" b="1" dirty="0" smtClean="0"/>
              <a:t> S.A oraz Partner – </a:t>
            </a:r>
            <a:r>
              <a:rPr lang="pl-PL" sz="1800" b="1" dirty="0" err="1" smtClean="0"/>
              <a:t>Terlan</a:t>
            </a:r>
            <a:r>
              <a:rPr lang="pl-PL" sz="1800" b="1" dirty="0" smtClean="0"/>
              <a:t> Sp. z.o.o, okres realizacji do miesiąca </a:t>
            </a:r>
            <a:r>
              <a:rPr lang="pl-PL" sz="1800" b="1" smtClean="0"/>
              <a:t>sierpnia </a:t>
            </a:r>
            <a:r>
              <a:rPr lang="pl-PL" sz="1800" b="1" smtClean="0"/>
              <a:t>2019r</a:t>
            </a:r>
            <a:r>
              <a:rPr lang="pl-PL" sz="1800" b="1" dirty="0" smtClean="0"/>
              <a:t>.</a:t>
            </a:r>
          </a:p>
          <a:p>
            <a:pPr marL="0" indent="0" algn="just">
              <a:buNone/>
            </a:pPr>
            <a:endParaRPr lang="pl-PL" sz="1800" b="1" dirty="0" smtClean="0"/>
          </a:p>
          <a:p>
            <a:pPr marL="0" indent="0" algn="just">
              <a:buNone/>
            </a:pPr>
            <a:endParaRPr lang="pl-PL" sz="1800" b="1" dirty="0" smtClean="0"/>
          </a:p>
          <a:p>
            <a:pPr marL="0" indent="0" algn="just">
              <a:buNone/>
            </a:pPr>
            <a:endParaRPr lang="pl-PL" sz="1800" b="1" dirty="0"/>
          </a:p>
          <a:p>
            <a:pPr marL="0" indent="0" algn="just">
              <a:buNone/>
            </a:pPr>
            <a:endParaRPr lang="pl-PL" sz="1800" b="1" dirty="0" smtClean="0"/>
          </a:p>
          <a:p>
            <a:pPr marL="0" indent="0" algn="just">
              <a:buNone/>
            </a:pPr>
            <a:endParaRPr lang="pl-PL" sz="1800" b="1" dirty="0"/>
          </a:p>
          <a:p>
            <a:pPr marL="0" indent="0" algn="just">
              <a:buNone/>
            </a:pPr>
            <a:endParaRPr lang="pl-PL" sz="1800" b="1" dirty="0" smtClean="0"/>
          </a:p>
          <a:p>
            <a:pPr marL="0" indent="0" algn="just">
              <a:buNone/>
            </a:pPr>
            <a:endParaRPr lang="pl-PL" sz="1800" b="1" dirty="0"/>
          </a:p>
          <a:p>
            <a:pPr marL="0" indent="0" algn="just">
              <a:buNone/>
            </a:pPr>
            <a:endParaRPr lang="pl-PL" sz="1800" b="1" dirty="0" smtClean="0"/>
          </a:p>
          <a:p>
            <a:pPr marL="0" indent="0" algn="just">
              <a:buNone/>
            </a:pPr>
            <a:endParaRPr lang="pl-PL" sz="1800" b="1" dirty="0"/>
          </a:p>
          <a:p>
            <a:pPr marL="0" indent="0" algn="just">
              <a:buNone/>
            </a:pPr>
            <a:r>
              <a:rPr lang="pl-PL" sz="1800" b="1" dirty="0" smtClean="0"/>
              <a:t> </a:t>
            </a:r>
            <a:br>
              <a:rPr lang="pl-PL" sz="1800" b="1" dirty="0" smtClean="0"/>
            </a:br>
            <a:r>
              <a:rPr lang="pl-PL" sz="1800" b="1" dirty="0" smtClean="0"/>
              <a:t>Inżynier kontraktu (umowa podpisana 18 września br.) </a:t>
            </a:r>
            <a:r>
              <a:rPr lang="pl-PL" sz="1800" b="1" dirty="0" err="1" smtClean="0"/>
              <a:t>Sweco</a:t>
            </a:r>
            <a:r>
              <a:rPr lang="pl-PL" sz="1800" b="1" dirty="0" smtClean="0"/>
              <a:t> Consulting Sp. z o.o., wartość kontraktu 1.516.400,00 zł.</a:t>
            </a:r>
            <a:endParaRPr lang="pl-PL" sz="1800" b="1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29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180406" y="1248055"/>
            <a:ext cx="8715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l-PL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pl-PL" dirty="0" smtClean="0"/>
          </a:p>
        </p:txBody>
      </p:sp>
      <p:sp>
        <p:nvSpPr>
          <p:cNvPr id="8" name="pole tekstowe 7"/>
          <p:cNvSpPr txBox="1"/>
          <p:nvPr/>
        </p:nvSpPr>
        <p:spPr>
          <a:xfrm>
            <a:off x="621897" y="195817"/>
            <a:ext cx="619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Ponadto:</a:t>
            </a:r>
            <a:endParaRPr lang="pl-PL" b="1" dirty="0"/>
          </a:p>
        </p:txBody>
      </p:sp>
      <p:pic>
        <p:nvPicPr>
          <p:cNvPr id="1026" name="Picture 2" descr="G:\DCIM\108D7200\DSC_9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79" y="2561648"/>
            <a:ext cx="5152768" cy="3435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8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b="1" dirty="0"/>
              <a:t>Realizowane są umowy związane z:</a:t>
            </a:r>
            <a:r>
              <a:rPr lang="pl-PL" sz="2000" dirty="0"/>
              <a:t/>
            </a:r>
            <a:br>
              <a:rPr lang="pl-PL" sz="2000" dirty="0"/>
            </a:br>
            <a:endParaRPr lang="pl-PL" sz="2000" b="1" dirty="0">
              <a:latin typeface="+mn-l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3</a:t>
            </a:fld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6293" y="1272746"/>
            <a:ext cx="7886700" cy="42616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endParaRPr lang="pl-PL" sz="1800" dirty="0" smtClean="0"/>
          </a:p>
          <a:p>
            <a:pPr algn="just"/>
            <a:r>
              <a:rPr lang="pl-PL" sz="1800" dirty="0" smtClean="0"/>
              <a:t>wytyczeniem </a:t>
            </a:r>
            <a:r>
              <a:rPr lang="pl-PL" sz="1800" dirty="0"/>
              <a:t>i </a:t>
            </a:r>
            <a:r>
              <a:rPr lang="pl-PL" sz="1800" dirty="0" smtClean="0"/>
              <a:t>wykonaniem ścieżki rowerowej </a:t>
            </a:r>
            <a:r>
              <a:rPr lang="pl-PL" sz="1800" dirty="0"/>
              <a:t>od Dworca Kolejowego w Pobiedziskach do Stadionu Miejskiego przy ul. Kiszkowskiej w Pobiedziskach.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W </a:t>
            </a:r>
            <a:r>
              <a:rPr lang="pl-PL" sz="1800" dirty="0"/>
              <a:t>ramach </a:t>
            </a:r>
            <a:r>
              <a:rPr lang="pl-PL" sz="1800" dirty="0" smtClean="0"/>
              <a:t>prac </a:t>
            </a:r>
            <a:r>
              <a:rPr lang="pl-PL" sz="1800" dirty="0"/>
              <a:t>zostanie wykonane bezpieczne podziemne przejście dla pieszych i </a:t>
            </a:r>
            <a:r>
              <a:rPr lang="pl-PL" sz="1800" dirty="0" smtClean="0"/>
              <a:t>rowerzystów.</a:t>
            </a:r>
            <a:endParaRPr lang="pl-PL" sz="1800" dirty="0"/>
          </a:p>
        </p:txBody>
      </p:sp>
      <p:pic>
        <p:nvPicPr>
          <p:cNvPr id="8194" name="Picture 2" descr="C:\Users\ITOMAS~1\AppData\Local\Temp\DSC_9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70" y="2957385"/>
            <a:ext cx="5480222" cy="3653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mackowiak\Desktop\EFRR_Samorzad_k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0" y="1145153"/>
            <a:ext cx="6314304" cy="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3729" y="4267201"/>
            <a:ext cx="5374342" cy="699246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+mn-lt"/>
              </a:rPr>
              <a:t>Dziękuję za uwagę</a:t>
            </a:r>
            <a:endParaRPr lang="pl-PL" sz="3600" b="1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159624" y="5513294"/>
            <a:ext cx="4576482" cy="1138518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dr Dorota Nowacka</a:t>
            </a:r>
          </a:p>
          <a:p>
            <a:r>
              <a:rPr lang="pl-PL" dirty="0" smtClean="0"/>
              <a:t>Burmistrz</a:t>
            </a:r>
          </a:p>
          <a:p>
            <a:r>
              <a:rPr lang="pl-PL" dirty="0" smtClean="0"/>
              <a:t>Miasta i Gminy Pobiedziska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03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latin typeface="+mn-lt"/>
              </a:rPr>
              <a:t/>
            </a:r>
            <a:br>
              <a:rPr lang="pl-PL" sz="2400" b="1" dirty="0" smtClean="0">
                <a:latin typeface="+mn-lt"/>
              </a:rPr>
            </a:br>
            <a:r>
              <a:rPr lang="pl-PL" sz="2400" b="1" dirty="0">
                <a:latin typeface="+mn-lt"/>
              </a:rPr>
              <a:t/>
            </a:r>
            <a:br>
              <a:rPr lang="pl-PL" sz="2400" b="1" dirty="0">
                <a:latin typeface="+mn-lt"/>
              </a:rPr>
            </a:br>
            <a:r>
              <a:rPr lang="pl-PL" sz="2200" b="1" dirty="0" smtClean="0">
                <a:latin typeface="+mn-lt"/>
              </a:rPr>
              <a:t>Realizowane </a:t>
            </a:r>
            <a:r>
              <a:rPr lang="pl-PL" sz="2200" b="1" dirty="0">
                <a:latin typeface="+mn-lt"/>
              </a:rPr>
              <a:t>są umowy związane </a:t>
            </a:r>
            <a:r>
              <a:rPr lang="pl-PL" sz="2200" b="1" dirty="0" smtClean="0">
                <a:latin typeface="+mn-lt"/>
              </a:rPr>
              <a:t>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0020" y="1039907"/>
            <a:ext cx="8724900" cy="48303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1800" dirty="0" smtClean="0"/>
          </a:p>
          <a:p>
            <a:pPr algn="just"/>
            <a:r>
              <a:rPr lang="pl-PL" sz="1800" dirty="0" smtClean="0"/>
              <a:t>modernizacją </a:t>
            </a:r>
            <a:r>
              <a:rPr lang="pl-PL" sz="1800" dirty="0"/>
              <a:t>ul. Kiszkowskiej w Pobiedziskach – zadanie realizowane przez Powiat </a:t>
            </a:r>
            <a:r>
              <a:rPr lang="pl-PL" sz="1800" dirty="0" smtClean="0"/>
              <a:t>Poznański, partnera  Gminy Pobiedziska.</a:t>
            </a:r>
            <a:endParaRPr lang="pl-PL" sz="1800" dirty="0"/>
          </a:p>
          <a:p>
            <a:pPr marL="0" indent="0" algn="just">
              <a:buNone/>
            </a:pPr>
            <a:endParaRPr lang="pl-PL" sz="1800" dirty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endParaRPr lang="pl-PL" sz="1800" dirty="0" smtClean="0"/>
          </a:p>
          <a:p>
            <a:pPr>
              <a:buFontTx/>
              <a:buChar char="-"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4</a:t>
            </a:fld>
            <a:endParaRPr lang="pl-PL"/>
          </a:p>
        </p:txBody>
      </p:sp>
      <p:pic>
        <p:nvPicPr>
          <p:cNvPr id="1026" name="Picture 2" descr="C:\Users\ITOMAS~1\AppData\Local\Temp\DSC_9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11" y="3476365"/>
            <a:ext cx="4816046" cy="3210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TOMAS~1\AppData\Local\Temp\DSC_9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2" y="2021357"/>
            <a:ext cx="4905632" cy="3270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mackowiak\Desktop\EFRR_Samorzad_k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2" y="5967343"/>
            <a:ext cx="6314304" cy="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9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latin typeface="+mn-lt"/>
              </a:rPr>
              <a:t/>
            </a:r>
            <a:br>
              <a:rPr lang="pl-PL" sz="2400" b="1" dirty="0" smtClean="0">
                <a:latin typeface="+mn-lt"/>
              </a:rPr>
            </a:br>
            <a:r>
              <a:rPr lang="pl-PL" sz="2400" b="1" dirty="0">
                <a:latin typeface="+mn-lt"/>
              </a:rPr>
              <a:t/>
            </a:r>
            <a:br>
              <a:rPr lang="pl-PL" sz="2400" b="1" dirty="0">
                <a:latin typeface="+mn-lt"/>
              </a:rPr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0020" y="1039907"/>
            <a:ext cx="8724900" cy="48303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endParaRPr lang="pl-PL" sz="1800" dirty="0" smtClean="0"/>
          </a:p>
          <a:p>
            <a:pPr>
              <a:buFontTx/>
              <a:buChar char="-"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5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33633" y="1514721"/>
            <a:ext cx="86250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dirty="0"/>
              <a:t>N</a:t>
            </a:r>
            <a:r>
              <a:rPr lang="pl-PL" dirty="0" smtClean="0"/>
              <a:t>a wniosek </a:t>
            </a:r>
            <a:r>
              <a:rPr lang="pl-PL" dirty="0"/>
              <a:t>Zarządu Dróg Powiatowych w </a:t>
            </a:r>
            <a:r>
              <a:rPr lang="pl-PL" dirty="0" smtClean="0"/>
              <a:t>Poznaniu dot. modernizacji ul. Kiszkowskiej w Pobiedziskach, </a:t>
            </a:r>
            <a:r>
              <a:rPr lang="pl-PL" dirty="0"/>
              <a:t>realizującego inwestycję związaną z przebudową istniejącego odcinka drogi powiatowej nr </a:t>
            </a:r>
            <a:r>
              <a:rPr lang="pl-PL" dirty="0" smtClean="0"/>
              <a:t>2147P (</a:t>
            </a:r>
            <a:r>
              <a:rPr lang="pl-PL" dirty="0"/>
              <a:t>ul. Kiszkowska) polegającą na: budowie chodnika i ścieżki rowerowej po wschodniej stronie jezdni oraz poszerzeniu jezdni po jej zachodniej stronie, po uzyskaniu uzgodnienia Regionalnego Dyrektora Ochrony Środowiska w Poznaniu, w dniu 14.09.2017r. została wydana decyzja administracyjna zezwalająca na usunięcie 45 sztuk drzew rosnących przy ul. Kiszkowskiej w Pobiedziskach. Jednocześnie informujemy, że pierwotny wniosek Zarządu Dróg Powiatowych w Poznaniu, dotyczył wydania zezwolenia na </a:t>
            </a:r>
            <a:r>
              <a:rPr lang="pl-PL" dirty="0" smtClean="0"/>
              <a:t>usunięcie 80 </a:t>
            </a:r>
            <a:r>
              <a:rPr lang="pl-PL" dirty="0"/>
              <a:t>sztuk drzew. Burmistrz Miasta i Gminy Pobiedziska zwrócił się do Wnioskodawcy o przedstawienie przeanalizowanego i alternatywnego projektu planowanego przedsięwzięcia, w taki sposób, aby zakres przedsięwzięcia pozwolił uniknąć usunięcia drzew w ilości 80 sztuk. Biorąc pod uwagę wskazania Gminy Pobiedziska, Zarząd Dróg Powiatowych w Poznaniu, zawnioskował ostatecznie o wydanie zezwolenia na usunięcie 45 sztuk drzew, które kolidują z realizacją planowanej </a:t>
            </a:r>
            <a:r>
              <a:rPr lang="pl-PL" dirty="0" smtClean="0"/>
              <a:t>inwestycji.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636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>
                <a:latin typeface="+mn-lt"/>
              </a:rPr>
              <a:t>Realizowane są umowy związane z:</a:t>
            </a:r>
            <a:r>
              <a:rPr lang="pl-PL" sz="2000" dirty="0">
                <a:latin typeface="+mn-lt"/>
              </a:rPr>
              <a:t/>
            </a:r>
            <a:br>
              <a:rPr lang="pl-PL" sz="2000" dirty="0">
                <a:latin typeface="+mn-lt"/>
              </a:rPr>
            </a:br>
            <a:endParaRPr lang="pl-PL" sz="2000" dirty="0">
              <a:latin typeface="+mn-l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6</a:t>
            </a:fld>
            <a:endParaRPr lang="pl-PL"/>
          </a:p>
        </p:txBody>
      </p:sp>
      <p:pic>
        <p:nvPicPr>
          <p:cNvPr id="5" name="Picture 3" descr="C:\Users\ITOMAS~1\AppData\Local\Temp\DSC_93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26" y="3149602"/>
            <a:ext cx="5345980" cy="3563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08920" y="2379703"/>
            <a:ext cx="8155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wytyczeniem i realizacją ścieżki rowerowej od Dworca w Pobiedziskach w kierunku szkoły i przedszkola w </a:t>
            </a:r>
            <a:r>
              <a:rPr lang="pl-PL" dirty="0" smtClean="0"/>
              <a:t>Pobiedziskach;</a:t>
            </a:r>
            <a:endParaRPr lang="pl-PL" dirty="0"/>
          </a:p>
        </p:txBody>
      </p:sp>
      <p:pic>
        <p:nvPicPr>
          <p:cNvPr id="7" name="Picture 2" descr="C:\Users\amackowiak\Desktop\EFRR_Samorzad_k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0" y="1379932"/>
            <a:ext cx="6314304" cy="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1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latin typeface="+mn-lt"/>
              </a:rPr>
              <a:t/>
            </a:r>
            <a:br>
              <a:rPr lang="pl-PL" sz="2400" b="1" dirty="0" smtClean="0">
                <a:latin typeface="+mn-lt"/>
              </a:rPr>
            </a:br>
            <a:r>
              <a:rPr lang="pl-PL" sz="2400" b="1" dirty="0">
                <a:latin typeface="+mn-lt"/>
              </a:rPr>
              <a:t/>
            </a:r>
            <a:br>
              <a:rPr lang="pl-PL" sz="2400" b="1" dirty="0">
                <a:latin typeface="+mn-lt"/>
              </a:rPr>
            </a:br>
            <a:r>
              <a:rPr lang="pl-PL" sz="2400" b="1" dirty="0" smtClean="0">
                <a:latin typeface="+mn-lt"/>
              </a:rPr>
              <a:t>Realizowane </a:t>
            </a:r>
            <a:r>
              <a:rPr lang="pl-PL" sz="2400" b="1" dirty="0">
                <a:latin typeface="+mn-lt"/>
              </a:rPr>
              <a:t>są umowy związane </a:t>
            </a:r>
            <a:r>
              <a:rPr lang="pl-PL" sz="2400" b="1" dirty="0" smtClean="0">
                <a:latin typeface="+mn-lt"/>
              </a:rPr>
              <a:t>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0020" y="1039907"/>
            <a:ext cx="8724900" cy="4830315"/>
          </a:xfrm>
        </p:spPr>
        <p:txBody>
          <a:bodyPr>
            <a:normAutofit/>
          </a:bodyPr>
          <a:lstStyle/>
          <a:p>
            <a:pPr algn="just"/>
            <a:r>
              <a:rPr lang="pl-PL" sz="1800" dirty="0" smtClean="0"/>
              <a:t>przebudową części budynku ośrodka zdrowia na OPS. Ośrodek Pomocy Społecznej  uzyskał pozwolenie na budowę dnia 19 września 2017r. na prace obejmujące przebudowę wraz ze zmianą sposobu użytkowania części budynku usługowo-mieszkalnego na cele usługowe,</a:t>
            </a:r>
          </a:p>
          <a:p>
            <a:pPr algn="just"/>
            <a:r>
              <a:rPr lang="pl-PL" sz="1800" dirty="0" smtClean="0"/>
              <a:t>wstrzymano prace związane z budową </a:t>
            </a:r>
            <a:r>
              <a:rPr lang="pl-PL" sz="1800" dirty="0"/>
              <a:t>pomostu nad J. </a:t>
            </a:r>
            <a:r>
              <a:rPr lang="pl-PL" sz="1800" dirty="0" err="1" smtClean="0"/>
              <a:t>Biezdruchowo</a:t>
            </a:r>
            <a:r>
              <a:rPr lang="pl-PL" sz="1800" dirty="0" smtClean="0"/>
              <a:t>. </a:t>
            </a:r>
            <a:br>
              <a:rPr lang="pl-PL" sz="1800" dirty="0" smtClean="0"/>
            </a:br>
            <a:r>
              <a:rPr lang="pl-PL" sz="1800" dirty="0" smtClean="0"/>
              <a:t>Przygotowywane jest nowe postępowanie przetargowe na dokończenie realizacji inwestycji;</a:t>
            </a:r>
          </a:p>
          <a:p>
            <a:pPr algn="just"/>
            <a:r>
              <a:rPr lang="pl-PL" sz="1800" dirty="0" smtClean="0"/>
              <a:t>trwają prace związane z budową boiska w Pomarzanowicach;</a:t>
            </a:r>
          </a:p>
          <a:p>
            <a:pPr marL="0" indent="0" algn="just">
              <a:buNone/>
            </a:pPr>
            <a:endParaRPr lang="pl-PL" sz="1800" dirty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endParaRPr lang="pl-PL" sz="1800" dirty="0" smtClean="0"/>
          </a:p>
          <a:p>
            <a:pPr>
              <a:buFontTx/>
              <a:buChar char="-"/>
            </a:pPr>
            <a:endParaRPr lang="pl-PL" sz="1800" dirty="0" smtClean="0"/>
          </a:p>
          <a:p>
            <a:pPr marL="0" indent="0">
              <a:buNone/>
            </a:pPr>
            <a:r>
              <a:rPr lang="pl-PL" sz="1800" dirty="0" smtClean="0"/>
              <a:t>      </a:t>
            </a:r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7</a:t>
            </a:fld>
            <a:endParaRPr lang="pl-PL"/>
          </a:p>
        </p:txBody>
      </p:sp>
      <p:pic>
        <p:nvPicPr>
          <p:cNvPr id="7170" name="Picture 2" descr="C:\Users\ITOMAS~1\AppData\Local\Temp\DSC_9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0" y="3361038"/>
            <a:ext cx="4358846" cy="2905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TOMAS~1\AppData\Local\Temp\DSC_9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75" y="3361038"/>
            <a:ext cx="4358848" cy="2905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65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latin typeface="+mn-lt"/>
              </a:rPr>
              <a:t/>
            </a:r>
            <a:br>
              <a:rPr lang="pl-PL" sz="2400" b="1" dirty="0" smtClean="0">
                <a:latin typeface="+mn-lt"/>
              </a:rPr>
            </a:br>
            <a:r>
              <a:rPr lang="pl-PL" sz="2400" b="1" dirty="0">
                <a:latin typeface="+mn-lt"/>
              </a:rPr>
              <a:t/>
            </a:r>
            <a:br>
              <a:rPr lang="pl-PL" sz="2400" b="1" dirty="0">
                <a:latin typeface="+mn-lt"/>
              </a:rPr>
            </a:br>
            <a:r>
              <a:rPr lang="pl-PL" sz="2400" b="1" dirty="0" smtClean="0">
                <a:latin typeface="+mn-lt"/>
              </a:rPr>
              <a:t>Realizowane </a:t>
            </a:r>
            <a:r>
              <a:rPr lang="pl-PL" sz="2400" b="1" dirty="0">
                <a:latin typeface="+mn-lt"/>
              </a:rPr>
              <a:t>są umowy związane </a:t>
            </a:r>
            <a:r>
              <a:rPr lang="pl-PL" sz="2400" b="1" dirty="0" smtClean="0">
                <a:latin typeface="+mn-lt"/>
              </a:rPr>
              <a:t>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0020" y="1039907"/>
            <a:ext cx="8724900" cy="4830315"/>
          </a:xfrm>
        </p:spPr>
        <p:txBody>
          <a:bodyPr>
            <a:normAutofit/>
          </a:bodyPr>
          <a:lstStyle/>
          <a:p>
            <a:pPr algn="just"/>
            <a:r>
              <a:rPr lang="pl-PL" sz="1800" dirty="0" smtClean="0"/>
              <a:t>budową </a:t>
            </a:r>
            <a:r>
              <a:rPr lang="pl-PL" sz="1800" dirty="0"/>
              <a:t>układu komunikacyjnego przy wiadukcie w </a:t>
            </a:r>
            <a:r>
              <a:rPr lang="pl-PL" sz="1800" dirty="0" smtClean="0"/>
              <a:t>Pobiedziskach;</a:t>
            </a:r>
            <a:endParaRPr lang="pl-PL" sz="1800" dirty="0"/>
          </a:p>
          <a:p>
            <a:pPr algn="just">
              <a:buFontTx/>
              <a:buChar char="-"/>
            </a:pPr>
            <a:endParaRPr lang="pl-PL" sz="1800" dirty="0"/>
          </a:p>
          <a:p>
            <a:pPr algn="just">
              <a:buFontTx/>
              <a:buChar char="-"/>
            </a:pPr>
            <a:endParaRPr lang="pl-PL" sz="1800" dirty="0" smtClean="0"/>
          </a:p>
          <a:p>
            <a:pPr>
              <a:buFontTx/>
              <a:buChar char="-"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8</a:t>
            </a:fld>
            <a:endParaRPr lang="pl-PL"/>
          </a:p>
        </p:txBody>
      </p:sp>
      <p:pic>
        <p:nvPicPr>
          <p:cNvPr id="6147" name="Picture 3" descr="C:\Users\ITOMAS~1\AppData\Local\Temp\DSC_9326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524" y="3210696"/>
            <a:ext cx="5177481" cy="3451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ITOMAS~1\AppData\Local\Temp\DSC_9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0" y="1410728"/>
            <a:ext cx="5004486" cy="333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5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5" y="1"/>
            <a:ext cx="7171764" cy="10399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+mn-lt"/>
              </a:rPr>
              <a:t>Realizowane są umowy związane z: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56" y="1039907"/>
            <a:ext cx="8397025" cy="531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600" dirty="0" smtClean="0"/>
              <a:t>   </a:t>
            </a: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       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411480" y="1089900"/>
            <a:ext cx="8282940" cy="5608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/>
              <a:t>projektami: </a:t>
            </a:r>
            <a:endParaRPr lang="pl-PL" sz="2000" b="1" dirty="0" smtClean="0"/>
          </a:p>
          <a:p>
            <a:pPr lvl="0"/>
            <a:endParaRPr lang="pl-PL" sz="2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 </a:t>
            </a:r>
            <a:r>
              <a:rPr lang="pl-PL" sz="2000" dirty="0" smtClean="0"/>
              <a:t> </a:t>
            </a:r>
            <a:r>
              <a:rPr lang="pl-PL" dirty="0"/>
              <a:t>miejscowych planów zagospodarowania przestrzennego m.in</a:t>
            </a:r>
            <a:r>
              <a:rPr lang="pl-PL" dirty="0" smtClean="0"/>
              <a:t>. terenów zieleni i lasów Gminy Pobiedziska I </a:t>
            </a:r>
            <a:r>
              <a:rPr lang="pl-PL" dirty="0" err="1" smtClean="0"/>
              <a:t>i</a:t>
            </a:r>
            <a:r>
              <a:rPr lang="pl-PL" dirty="0" smtClean="0"/>
              <a:t> II część, części arkusza </a:t>
            </a:r>
            <a:r>
              <a:rPr lang="pl-PL" dirty="0"/>
              <a:t>nr 27 w </a:t>
            </a:r>
            <a:r>
              <a:rPr lang="pl-PL" dirty="0" smtClean="0"/>
              <a:t>Pobiedziskach, układu komunikacyjnego </a:t>
            </a:r>
            <a:r>
              <a:rPr lang="pl-PL" dirty="0"/>
              <a:t>w Jerzykowie, Biskupicach i Bugaju</a:t>
            </a:r>
            <a:r>
              <a:rPr lang="pl-PL" dirty="0" smtClean="0"/>
              <a:t>, </a:t>
            </a:r>
            <a:r>
              <a:rPr lang="pl-PL" dirty="0"/>
              <a:t>terenów kultury fizycznej w </a:t>
            </a:r>
            <a:r>
              <a:rPr lang="pl-PL" dirty="0" err="1" smtClean="0"/>
              <a:t>Promnie</a:t>
            </a:r>
            <a:r>
              <a:rPr lang="pl-PL" dirty="0" smtClean="0"/>
              <a:t>, terenu między jeziorami w Pobiedziskach, dz. nr 18/29 arkusz 30 w Pobiedziskach, w rejonie Jeziora </a:t>
            </a:r>
            <a:r>
              <a:rPr lang="pl-PL" dirty="0" err="1" smtClean="0"/>
              <a:t>Biezdruchowo</a:t>
            </a:r>
            <a:r>
              <a:rPr lang="pl-PL" dirty="0" smtClean="0"/>
              <a:t> w Pobiedziskach, strefy zurbanizowanej w Bednarach, rejonie ulic Kolejowej i Krętej w Pobiedziskach-Letnisku, terenów działalności gospodarczej w Gołuniu, rejonie Rynku ulic Ogrodowej  i Powstańców Wielkopolskich, rejonie ulicy </a:t>
            </a:r>
            <a:r>
              <a:rPr lang="pl-PL" dirty="0"/>
              <a:t>K</a:t>
            </a:r>
            <a:r>
              <a:rPr lang="pl-PL" dirty="0" smtClean="0"/>
              <a:t>azimierza Odnowiciela, Tysiąclecia, Zielonej i Jagiełły;</a:t>
            </a:r>
          </a:p>
          <a:p>
            <a:pPr algn="just"/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parku w Biskupicach;</a:t>
            </a:r>
          </a:p>
          <a:p>
            <a:pPr marL="285750" indent="-285750" algn="just">
              <a:buFontTx/>
              <a:buChar char="-"/>
            </a:pPr>
            <a:endParaRPr lang="pl-P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 smtClean="0"/>
              <a:t>budowy </a:t>
            </a:r>
            <a:r>
              <a:rPr lang="pl-PL" dirty="0"/>
              <a:t>kanalizacji sanitarnej dla zadań przyjętych w </a:t>
            </a:r>
            <a:r>
              <a:rPr lang="pl-PL" dirty="0" smtClean="0"/>
              <a:t>WPI;</a:t>
            </a:r>
          </a:p>
          <a:p>
            <a:pPr algn="just"/>
            <a:endParaRPr lang="pl-PL" dirty="0" smtClean="0"/>
          </a:p>
          <a:p>
            <a:pPr algn="just"/>
            <a:endParaRPr lang="pl-PL" sz="21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endParaRPr lang="pl-PL" sz="1900" dirty="0">
              <a:solidFill>
                <a:prstClr val="black"/>
              </a:solidFill>
            </a:endParaRPr>
          </a:p>
          <a:p>
            <a:pPr marL="285750" indent="-285750" algn="just">
              <a:buFontTx/>
              <a:buChar char="-"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D058-4AA1-44C4-BEF4-3359C2B84701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14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10429</TotalTime>
  <Words>1123</Words>
  <Application>Microsoft Office PowerPoint</Application>
  <PresentationFormat>Pokaz na ekranie (4:3)</PresentationFormat>
  <Paragraphs>336</Paragraphs>
  <Slides>30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Sprawozdanie z pracy  Burmistrza  Miasta i Gminy Pobiedziska  w okresie międzysesyjnym</vt:lpstr>
      <vt:lpstr>  Realizowane są umowy związane z: </vt:lpstr>
      <vt:lpstr>Realizowane są umowy związane z: </vt:lpstr>
      <vt:lpstr>  Realizowane są umowy związane z: </vt:lpstr>
      <vt:lpstr>  </vt:lpstr>
      <vt:lpstr>Realizowane są umowy związane z: </vt:lpstr>
      <vt:lpstr>  Realizowane są umowy związane z: </vt:lpstr>
      <vt:lpstr>  Realizowane są umowy związane z: </vt:lpstr>
      <vt:lpstr>Realizowane są umowy związane z: </vt:lpstr>
      <vt:lpstr>Realizowane są umowy związane z: </vt:lpstr>
      <vt:lpstr> Przygotowywane są dokumenty do postępowania przetargowego na:  </vt:lpstr>
      <vt:lpstr>    Ogłoszono postępowanie przetargowe na:  </vt:lpstr>
      <vt:lpstr> </vt:lpstr>
      <vt:lpstr>   </vt:lpstr>
      <vt:lpstr> Ponadto:  </vt:lpstr>
      <vt:lpstr>   </vt:lpstr>
      <vt:lpstr>   </vt:lpstr>
      <vt:lpstr> Ponadto:  </vt:lpstr>
      <vt:lpstr>   </vt:lpstr>
      <vt:lpstr> Ponadto:  </vt:lpstr>
      <vt:lpstr>  </vt:lpstr>
      <vt:lpstr>  </vt:lpstr>
      <vt:lpstr>  </vt:lpstr>
      <vt:lpstr>  </vt:lpstr>
      <vt:lpstr>  </vt:lpstr>
      <vt:lpstr>  </vt:lpstr>
      <vt:lpstr>  </vt:lpstr>
      <vt:lpstr>  M</vt:lpstr>
      <vt:lpstr>  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pracy Burmistrza  Miasta i Gminy Po</dc:title>
  <dc:creator>Artur Krysztofiak</dc:creator>
  <cp:lastModifiedBy>Iwona Tomaszewska</cp:lastModifiedBy>
  <cp:revision>1522</cp:revision>
  <cp:lastPrinted>2017-09-28T08:33:31Z</cp:lastPrinted>
  <dcterms:created xsi:type="dcterms:W3CDTF">2016-01-26T08:31:36Z</dcterms:created>
  <dcterms:modified xsi:type="dcterms:W3CDTF">2017-09-29T11:23:08Z</dcterms:modified>
</cp:coreProperties>
</file>