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367" r:id="rId4"/>
    <p:sldId id="368" r:id="rId5"/>
    <p:sldId id="294" r:id="rId6"/>
    <p:sldId id="413" r:id="rId7"/>
    <p:sldId id="381" r:id="rId8"/>
    <p:sldId id="315" r:id="rId9"/>
    <p:sldId id="404" r:id="rId10"/>
    <p:sldId id="293" r:id="rId11"/>
    <p:sldId id="388" r:id="rId12"/>
    <p:sldId id="336" r:id="rId13"/>
    <p:sldId id="399" r:id="rId14"/>
    <p:sldId id="338" r:id="rId15"/>
    <p:sldId id="389" r:id="rId16"/>
    <p:sldId id="405" r:id="rId17"/>
    <p:sldId id="406" r:id="rId18"/>
    <p:sldId id="410" r:id="rId19"/>
    <p:sldId id="407" r:id="rId20"/>
    <p:sldId id="408" r:id="rId21"/>
    <p:sldId id="409" r:id="rId22"/>
    <p:sldId id="411" r:id="rId23"/>
    <p:sldId id="412" r:id="rId24"/>
    <p:sldId id="415" r:id="rId25"/>
    <p:sldId id="416" r:id="rId26"/>
    <p:sldId id="258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4660"/>
  </p:normalViewPr>
  <p:slideViewPr>
    <p:cSldViewPr snapToGrid="0">
      <p:cViewPr>
        <p:scale>
          <a:sx n="81" d="100"/>
          <a:sy n="81" d="100"/>
        </p:scale>
        <p:origin x="-2514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BB02-260E-47E2-89A8-3A8DFD357B4C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2C2CF-9AF3-4F22-9796-EF928549B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83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1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6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5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01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1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7A13-2436-40AB-AAE6-84E85BDCCE33}" type="datetimeFigureOut">
              <a:rPr lang="pl-PL" smtClean="0"/>
              <a:t>2016-12-15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7772400" cy="138952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+mn-lt"/>
              </a:rPr>
              <a:t>Sprawozdanie z pracy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Burmistrza  Miasta i Gminy Pobiedziska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w okresie międzysesyjnym</a:t>
            </a:r>
            <a:endParaRPr lang="pl-PL" sz="32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0929" y="6051176"/>
            <a:ext cx="6858000" cy="448236"/>
          </a:xfrm>
        </p:spPr>
        <p:txBody>
          <a:bodyPr/>
          <a:lstStyle/>
          <a:p>
            <a:r>
              <a:rPr lang="pl-PL" b="1" dirty="0" smtClean="0"/>
              <a:t> 25.11.2016r.-15.12.2016r.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634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>
                <a:latin typeface="+mn-lt"/>
              </a:rPr>
              <a:t>Przygotowywane są dokumenty do postępowania przetargowego </a:t>
            </a:r>
            <a:r>
              <a:rPr lang="pl-PL" sz="2000" b="1" dirty="0" smtClean="0">
                <a:latin typeface="+mn-lt"/>
              </a:rPr>
              <a:t>na: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r>
              <a:rPr lang="pl-PL" sz="1800" dirty="0" smtClean="0">
                <a:solidFill>
                  <a:srgbClr val="FF0000"/>
                </a:solidFill>
              </a:rPr>
              <a:t> </a:t>
            </a:r>
            <a:endParaRPr lang="pl-PL" sz="1800" dirty="0"/>
          </a:p>
          <a:p>
            <a:pPr marL="285750" lvl="0" indent="-285750"/>
            <a:endParaRPr lang="pl-PL" sz="1800" dirty="0" smtClean="0"/>
          </a:p>
          <a:p>
            <a:pPr algn="just"/>
            <a:r>
              <a:rPr lang="pl-PL" sz="1800" dirty="0" smtClean="0"/>
              <a:t>budowę Zintegrowanego Węzła Przesiadkowego (ZWP) przy Dworcu Kolejowym w Pobiedziskach;</a:t>
            </a:r>
          </a:p>
          <a:p>
            <a:pPr algn="just"/>
            <a:r>
              <a:rPr lang="pl-PL" sz="1800" dirty="0" smtClean="0"/>
              <a:t>budowę ZWP przy Dworcu Kolejowym w Biskupicach, w tym budowa ul. Nowej i Popiela;</a:t>
            </a:r>
          </a:p>
          <a:p>
            <a:pPr algn="just"/>
            <a:r>
              <a:rPr lang="pl-PL" sz="1800" dirty="0"/>
              <a:t>n</a:t>
            </a:r>
            <a:r>
              <a:rPr lang="pl-PL" sz="1800" dirty="0" smtClean="0"/>
              <a:t>adzór Inwestorski nad realizacją przebudowy ul. Jagiełły w Pobiedziskach;</a:t>
            </a:r>
          </a:p>
          <a:p>
            <a:pPr algn="just"/>
            <a:r>
              <a:rPr lang="pl-PL" sz="1800" dirty="0"/>
              <a:t>usługi pocztowe dla Urzędu Miasta i Gminy w </a:t>
            </a:r>
            <a:r>
              <a:rPr lang="pl-PL" sz="1800" dirty="0" smtClean="0"/>
              <a:t>Pobiedziskach – zgodnie z art. 138o – usługi społeczne;</a:t>
            </a:r>
          </a:p>
          <a:p>
            <a:pPr algn="just"/>
            <a:r>
              <a:rPr lang="pl-PL" sz="1800" dirty="0"/>
              <a:t>zaprojektowanie i wybudowanie wewnętrznej instalacji gazu w istniejącej kotłowni wraz z detekcją przewodu kominowego do odprowadzania spalin a także instalacji elektrycznej, zasilającej urządzenia przewidziane w kotłowni  Zespołu Szkół w Jerzykowie.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algn="just"/>
            <a:endParaRPr lang="pl-PL" sz="1800" dirty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lv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4567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 smtClean="0">
                <a:latin typeface="+mn-lt"/>
              </a:rPr>
              <a:t>Ogłoszono postępowania przetargowe na: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/>
          </a:p>
          <a:p>
            <a:pPr algn="just"/>
            <a:r>
              <a:rPr lang="pl-PL" sz="1800" dirty="0" smtClean="0"/>
              <a:t>wytyczenie, organizację i wykonanie ścieżek rowerowych od ZWP przy Dworcu Kolejowym w Pobiedziskach w rejon ul. Kiszkowskiej oraz wytyczenie, organizację i wykonanie ścieżek rowerowych od ZWP przy Dworcu Kolejowym w Pobiedziskach w rejonie Szkoły i Przedszkola w Pobiedziskach oraz parkingu w rejonie </a:t>
            </a:r>
            <a:r>
              <a:rPr lang="pl-PL" sz="1800" dirty="0"/>
              <a:t>u</a:t>
            </a:r>
            <a:r>
              <a:rPr lang="pl-PL" sz="1800" dirty="0" smtClean="0"/>
              <a:t>l. Jeziornej i Kostrzyńskiej w Pobiedziskach;</a:t>
            </a:r>
          </a:p>
          <a:p>
            <a:pPr marL="0" lv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7316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7" y="335288"/>
            <a:ext cx="6285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Trwają prace komisji nad rozstrzygnięciem przetargów: 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72935" y="1259364"/>
            <a:ext cx="8572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</a:t>
            </a:r>
            <a:r>
              <a:rPr lang="pl-PL" dirty="0" smtClean="0"/>
              <a:t>a modernizację Placu Piastowskiego – budowa targowiska w Jerzykowie, w tym organizacja przystanków komunikacji publicznej.</a:t>
            </a:r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b="1" dirty="0" smtClean="0"/>
              <a:t>Rozstrzygnięto postępowanie przetargowe na:</a:t>
            </a:r>
          </a:p>
          <a:p>
            <a:pPr algn="just"/>
            <a:endParaRPr lang="pl-PL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zakup wraz z dostawą kruszywa naturalnego łamanego na ulepszenie dróg gruntowych w Gminie Pobiedziska w roku 2016-II </a:t>
            </a:r>
            <a:r>
              <a:rPr lang="pl-PL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na </a:t>
            </a:r>
            <a:r>
              <a:rPr lang="pl-PL" dirty="0"/>
              <a:t>przebudowę ul. Jagiełły w Pobiedziskach – Zad. 1.3 w ramach Projektu </a:t>
            </a:r>
            <a:br>
              <a:rPr lang="pl-PL" dirty="0"/>
            </a:br>
            <a:r>
              <a:rPr lang="pl-PL" dirty="0"/>
              <a:t>pn. „Wspieranie strategii niskoemisyjnych na terenie gminy Pobiedziska poprzez tworzenie kompleksowej infrastruktury Zintegrowanych Węzłów Przesiadkowych w Biskupicach, Pobiedziskach i Pobiedziskach Letnisko wraz z zakupem środków transportu publicznego</a:t>
            </a:r>
            <a:r>
              <a:rPr lang="pl-PL" dirty="0" smtClean="0"/>
              <a:t>”.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6969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628365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4746" y="1592151"/>
            <a:ext cx="7886700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endParaRPr lang="pl-PL" sz="1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72935" y="1268986"/>
            <a:ext cx="857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172935" y="1268986"/>
            <a:ext cx="857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Ochotnicza Straż Pożarna w Kociałkowej Górce </a:t>
            </a:r>
            <a:r>
              <a:rPr lang="pl-PL" dirty="0" smtClean="0"/>
              <a:t>rozpoczęła </a:t>
            </a:r>
            <a:r>
              <a:rPr lang="pl-PL" dirty="0"/>
              <a:t>nowy rozdział na kartach swojej historii. Zresztą nie tylko strażacy, ale i sołectwo od </a:t>
            </a:r>
            <a:r>
              <a:rPr lang="pl-PL" dirty="0" smtClean="0"/>
              <a:t>26.11.br. </a:t>
            </a:r>
            <a:r>
              <a:rPr lang="pl-PL" dirty="0"/>
              <a:t>może </a:t>
            </a:r>
            <a:r>
              <a:rPr lang="pl-PL" dirty="0" smtClean="0"/>
              <a:t>korzystać z nowego obiektu - Centrum </a:t>
            </a:r>
            <a:r>
              <a:rPr lang="pl-PL" dirty="0"/>
              <a:t>Ratowniczo-Edukacyjnego ze świetlicą </a:t>
            </a:r>
            <a:r>
              <a:rPr lang="pl-PL" dirty="0" smtClean="0"/>
              <a:t>wiejską;</a:t>
            </a:r>
            <a:endParaRPr lang="pl-PL" dirty="0"/>
          </a:p>
        </p:txBody>
      </p:sp>
      <p:pic>
        <p:nvPicPr>
          <p:cNvPr id="1030" name="Picture 6" descr="http://www.pobiedziska.pl/wp-content/uploads/2016/11/web_IMG_3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36" y="2238482"/>
            <a:ext cx="4878912" cy="3250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obiedziska.pl/wp-content/uploads/2016/11/web_IMG_35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1" y="3255226"/>
            <a:ext cx="4763424" cy="3173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1235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  <a:endParaRPr lang="pl-PL" sz="2000" dirty="0"/>
          </a:p>
        </p:txBody>
      </p:sp>
      <p:sp>
        <p:nvSpPr>
          <p:cNvPr id="3" name="Prostokąt 2"/>
          <p:cNvSpPr/>
          <p:nvPr/>
        </p:nvSpPr>
        <p:spPr>
          <a:xfrm>
            <a:off x="211015" y="1586696"/>
            <a:ext cx="85461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wśród </a:t>
            </a:r>
            <a:r>
              <a:rPr lang="pl-PL" dirty="0"/>
              <a:t>najstarszych wsi z terenu naszej gminy znajduje się Węglewo, które  obchodziło 750-lecie swojego istnienia. Tegoroczny Jubileusz lokacji wsi </a:t>
            </a:r>
            <a:r>
              <a:rPr lang="pl-PL" dirty="0" smtClean="0"/>
              <a:t>04.12.br. </a:t>
            </a:r>
            <a:r>
              <a:rPr lang="pl-PL" dirty="0"/>
              <a:t>rozpoczął się  uroczystą Mszą św., której przewodniczył Prymas Polski   abp Wojciech </a:t>
            </a:r>
            <a:r>
              <a:rPr lang="pl-PL" dirty="0" smtClean="0"/>
              <a:t>Polak.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homilii ks. Prymas wzywał do wspólnej modlitwy i  podziękowań   za wielowiekowe trwanie miejscowej parafii oraz pierwszy wzniesiony tu kościół.  Metropolita gnieźnieński wspomniał również o przypadającym 4 grudnia wspomnieniu św. Barbary oraz niedawnym wspomnieniu św. Katarzyny Aleksandryjskiej, która patronuje </a:t>
            </a:r>
            <a:r>
              <a:rPr lang="pl-PL" dirty="0" err="1"/>
              <a:t>węglewskiej</a:t>
            </a:r>
            <a:r>
              <a:rPr lang="pl-PL" dirty="0"/>
              <a:t>  </a:t>
            </a:r>
            <a:r>
              <a:rPr lang="pl-PL" dirty="0" smtClean="0"/>
              <a:t>Parafii;</a:t>
            </a:r>
            <a:endParaRPr lang="pl-PL" dirty="0">
              <a:effectLst/>
            </a:endParaRPr>
          </a:p>
        </p:txBody>
      </p:sp>
      <p:pic>
        <p:nvPicPr>
          <p:cNvPr id="2050" name="Picture 2" descr="http://www.pobiedziska.pl/wp-content/uploads/2016/12/IMG_3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08" y="3562473"/>
            <a:ext cx="4741983" cy="3162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1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771" y="0"/>
            <a:ext cx="7171764" cy="83097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>Ponadto:</a:t>
            </a:r>
            <a:endParaRPr lang="pl-PL" sz="2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297" y="1286381"/>
            <a:ext cx="8512935" cy="4736345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w </a:t>
            </a:r>
            <a:r>
              <a:rPr lang="pl-PL" sz="1800" dirty="0"/>
              <a:t>dniach </a:t>
            </a:r>
            <a:r>
              <a:rPr lang="pl-PL" sz="1800" dirty="0" smtClean="0"/>
              <a:t>01-03.12.br. </a:t>
            </a:r>
            <a:r>
              <a:rPr lang="pl-PL" sz="1800" dirty="0"/>
              <a:t>na zaproszenie gminy partnerskiej </a:t>
            </a:r>
            <a:r>
              <a:rPr lang="pl-PL" sz="1800" dirty="0" err="1"/>
              <a:t>Marktheidenfeld</a:t>
            </a:r>
            <a:r>
              <a:rPr lang="pl-PL" sz="1800" dirty="0"/>
              <a:t> przedstawiciele Pobiedzisk  promowali nasze tradycje i kulturę na corocznym Jarmarku Bożonarodzeniowym</a:t>
            </a:r>
            <a:r>
              <a:rPr lang="pl-PL" sz="1800" dirty="0" smtClean="0"/>
              <a:t>. Na </a:t>
            </a:r>
            <a:r>
              <a:rPr lang="pl-PL" sz="1800" dirty="0"/>
              <a:t>stoisku urzędu  prezentowano  tradycyjne świąteczne ozdoby i artykuły spożywcze przygotowane przez szkoły, biblioteki  oraz lokalnych producentów.   W trakcie pobytu </a:t>
            </a:r>
            <a:r>
              <a:rPr lang="pl-PL" sz="1800" dirty="0" smtClean="0"/>
              <a:t>dyskutowano</a:t>
            </a:r>
            <a:r>
              <a:rPr lang="pl-PL" sz="1800" dirty="0"/>
              <a:t>  na temat rozwijającej się </a:t>
            </a:r>
            <a:r>
              <a:rPr lang="pl-PL" sz="1800" dirty="0" smtClean="0"/>
              <a:t>współpracy </a:t>
            </a:r>
            <a:r>
              <a:rPr lang="pl-PL" sz="1800" dirty="0"/>
              <a:t>i przyszłorocznej wizyty, podczas obchodów 760 – </a:t>
            </a:r>
            <a:r>
              <a:rPr lang="pl-PL" sz="1800" dirty="0" err="1"/>
              <a:t>lecia</a:t>
            </a:r>
            <a:r>
              <a:rPr lang="pl-PL" sz="1800" dirty="0"/>
              <a:t> nadania praw miejskich Pobiedziskom. Podsumowano dotychczasowe działania i przekazano przygotowany na tą okazję specjalny kalendarz partnerstwa, umożliwiający zapoznanie się z ważnymi uroczystymi terminami dla </a:t>
            </a:r>
            <a:r>
              <a:rPr lang="pl-PL" sz="1800" dirty="0" err="1"/>
              <a:t>trójpartnerstwa</a:t>
            </a:r>
            <a:r>
              <a:rPr lang="pl-PL" sz="1800" dirty="0"/>
              <a:t>  między </a:t>
            </a:r>
            <a:r>
              <a:rPr lang="pl-PL" sz="1800" dirty="0" err="1"/>
              <a:t>Marktheidenfeld</a:t>
            </a:r>
            <a:r>
              <a:rPr lang="pl-PL" sz="1800" dirty="0"/>
              <a:t> – </a:t>
            </a:r>
            <a:r>
              <a:rPr lang="pl-PL" sz="1800" dirty="0" err="1"/>
              <a:t>Montfort</a:t>
            </a:r>
            <a:r>
              <a:rPr lang="pl-PL" sz="1800" dirty="0"/>
              <a:t> – Pobiedziska w roku </a:t>
            </a:r>
            <a:r>
              <a:rPr lang="pl-PL" sz="1800" dirty="0" smtClean="0"/>
              <a:t>2017</a:t>
            </a:r>
            <a:r>
              <a:rPr lang="pl-PL" sz="1800" dirty="0"/>
              <a:t>;</a:t>
            </a:r>
            <a:endParaRPr lang="pl-PL" sz="1800" dirty="0"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13688" y="2991251"/>
            <a:ext cx="6073717" cy="6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 smtClean="0"/>
          </a:p>
          <a:p>
            <a:pPr lvl="0" algn="just"/>
            <a:endParaRPr lang="pl-PL" dirty="0" smtClean="0"/>
          </a:p>
        </p:txBody>
      </p:sp>
      <p:pic>
        <p:nvPicPr>
          <p:cNvPr id="3074" name="Picture 2" descr="http://www.pobiedziska.pl/wp-content/uploads/2016/12/DSC_0279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20" y="3610078"/>
            <a:ext cx="4721574" cy="314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771" y="0"/>
            <a:ext cx="7171764" cy="83097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>Ponadto:</a:t>
            </a:r>
            <a:endParaRPr lang="pl-PL" sz="2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297" y="1286381"/>
            <a:ext cx="8512935" cy="4736345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r>
              <a:rPr lang="pl-PL" sz="1800" dirty="0" smtClean="0"/>
              <a:t>09.12.br. w </a:t>
            </a:r>
            <a:r>
              <a:rPr lang="pl-PL" sz="1800" dirty="0"/>
              <a:t>Zespole Szkół w Pobiedziskach odbył się </a:t>
            </a:r>
            <a:r>
              <a:rPr lang="pl-PL" sz="1800" dirty="0" smtClean="0"/>
              <a:t>II </a:t>
            </a:r>
            <a:r>
              <a:rPr lang="pl-PL" sz="1800" dirty="0"/>
              <a:t>Mikołajkowy </a:t>
            </a:r>
            <a:r>
              <a:rPr lang="pl-PL" sz="1800" dirty="0" smtClean="0"/>
              <a:t>Charytatywny Turniej </a:t>
            </a:r>
            <a:r>
              <a:rPr lang="pl-PL" sz="1800" dirty="0"/>
              <a:t>Piłki Siatkowej, połączony ze zbiórką paczek świątecznych dla rodzin najbardziej potrzebujących  z gminy Pobiedziska. </a:t>
            </a:r>
            <a:r>
              <a:rPr lang="pl-PL" sz="1800" dirty="0" smtClean="0"/>
              <a:t>W </a:t>
            </a:r>
            <a:r>
              <a:rPr lang="pl-PL" sz="1800" dirty="0"/>
              <a:t>spotkaniu wzięło udział dziesięć zespołów: drużyna sklepów sieci Biedronka, Policjanci, zespół Huragan Pobiedziska, Uczniowie Klasy Sportowej,  drużyna Urzędu Miasta i Gminy, Ośrodka Sportu i Rekreacji, absolwenci  ZS w Pobiedziskach oraz </a:t>
            </a:r>
            <a:r>
              <a:rPr lang="pl-PL" sz="1800" dirty="0" smtClean="0"/>
              <a:t>Nauczyciele;</a:t>
            </a:r>
            <a:endParaRPr lang="pl-PL" sz="1800" dirty="0"/>
          </a:p>
        </p:txBody>
      </p:sp>
      <p:sp>
        <p:nvSpPr>
          <p:cNvPr id="5" name="Prostokąt 4"/>
          <p:cNvSpPr/>
          <p:nvPr/>
        </p:nvSpPr>
        <p:spPr>
          <a:xfrm>
            <a:off x="1913688" y="2991251"/>
            <a:ext cx="6073717" cy="6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 smtClean="0"/>
          </a:p>
          <a:p>
            <a:pPr lvl="0" algn="just"/>
            <a:endParaRPr lang="pl-PL" dirty="0" smtClean="0"/>
          </a:p>
        </p:txBody>
      </p:sp>
      <p:pic>
        <p:nvPicPr>
          <p:cNvPr id="4098" name="Picture 2" descr="https://scontent.fwaw3-1.fna.fbcdn.net/v/t31.0-8/15418422_1574803699213232_529752530492350322_o.jpg?oh=3826097bc87dc643318345246ffb97ba&amp;oe=58F082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88" y="3322902"/>
            <a:ext cx="5975822" cy="304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771" y="0"/>
            <a:ext cx="7171764" cy="83097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>Ponadto:</a:t>
            </a:r>
            <a:endParaRPr lang="pl-PL" sz="2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297" y="1286381"/>
            <a:ext cx="8512935" cy="4736345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w </a:t>
            </a:r>
            <a:r>
              <a:rPr lang="pl-PL" sz="1800" dirty="0"/>
              <a:t>mikołajkową niedzielę </a:t>
            </a:r>
            <a:r>
              <a:rPr lang="pl-PL" sz="1800" dirty="0" smtClean="0"/>
              <a:t>11.12.br. na </a:t>
            </a:r>
            <a:r>
              <a:rPr lang="pl-PL" sz="1800" dirty="0"/>
              <a:t>pobiedziskim rynku odbył się Świąteczny Kiermasz Bożonarodzeniowy. </a:t>
            </a:r>
            <a:r>
              <a:rPr lang="pl-PL" sz="1800" dirty="0" smtClean="0"/>
              <a:t>Na </a:t>
            </a:r>
            <a:r>
              <a:rPr lang="pl-PL" sz="1800" dirty="0"/>
              <a:t>kilkunastu kolorowych stoiskach </a:t>
            </a:r>
            <a:r>
              <a:rPr lang="pl-PL" sz="1800" dirty="0" smtClean="0"/>
              <a:t>można było zakupić </a:t>
            </a:r>
            <a:r>
              <a:rPr lang="pl-PL" sz="1800" dirty="0"/>
              <a:t>choinki, świąteczne ozdoby, rękodzieło, tradycyjne produkty lokalne, regionalne smakołyki oraz skosztować domowych wypieków. </a:t>
            </a:r>
            <a:r>
              <a:rPr lang="pl-PL" sz="1800" dirty="0" smtClean="0"/>
              <a:t> Atmosferę </a:t>
            </a:r>
            <a:r>
              <a:rPr lang="pl-PL" sz="1800" dirty="0"/>
              <a:t>świąteczną rozgrzały występy dzieci z przedszkola „Wesołe Skrzaty” i z Zespołu Szkół w </a:t>
            </a:r>
            <a:r>
              <a:rPr lang="pl-PL" sz="1800" dirty="0" smtClean="0"/>
              <a:t>Jerzykowie. </a:t>
            </a:r>
            <a:r>
              <a:rPr lang="pl-PL" sz="1800" dirty="0"/>
              <a:t>Jedną z kiermaszowych atrakcji było stoisko zorganizowane przez pracowników Urzędu Miasta i </a:t>
            </a:r>
            <a:r>
              <a:rPr lang="pl-PL" sz="1800" dirty="0" smtClean="0"/>
              <a:t>Gminy;</a:t>
            </a:r>
            <a:endParaRPr lang="pl-PL" sz="1800" dirty="0"/>
          </a:p>
          <a:p>
            <a:pPr algn="just"/>
            <a:endParaRPr lang="pl-PL" sz="1800" dirty="0"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13688" y="2991251"/>
            <a:ext cx="6073717" cy="6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 smtClean="0"/>
          </a:p>
          <a:p>
            <a:pPr lvl="0" algn="just"/>
            <a:endParaRPr lang="pl-PL" dirty="0" smtClean="0"/>
          </a:p>
        </p:txBody>
      </p:sp>
      <p:pic>
        <p:nvPicPr>
          <p:cNvPr id="5122" name="Picture 2" descr="https://scontent.fwaw3-1.fna.fbcdn.net/v/t31.0-8/15392999_1574805682546367_468788133521439125_o.jpg?oh=0eb69831657ee18c953740d74bc9b8ec&amp;oe=58F6F4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36662"/>
            <a:ext cx="4501664" cy="300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obiedziska.pl/wp-content/uploads/2016/12/IMG_5295-1024x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4" y="3136662"/>
            <a:ext cx="4228855" cy="2981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5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771" y="0"/>
            <a:ext cx="7171764" cy="83097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>Ponadto:</a:t>
            </a:r>
            <a:endParaRPr lang="pl-PL" sz="2000" b="1" dirty="0"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13688" y="2991251"/>
            <a:ext cx="6073717" cy="6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 smtClean="0"/>
          </a:p>
          <a:p>
            <a:pPr lvl="0" algn="just"/>
            <a:endParaRPr lang="pl-PL" dirty="0" smtClean="0"/>
          </a:p>
        </p:txBody>
      </p:sp>
      <p:pic>
        <p:nvPicPr>
          <p:cNvPr id="2050" name="Picture 2" descr="http://www.pobiedziska.pl/wp-content/uploads/2016/12/IMG_5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8" y="645174"/>
            <a:ext cx="4514067" cy="300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obiedziska.pl/wp-content/uploads/2016/12/IMG_5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91" y="2260027"/>
            <a:ext cx="4181964" cy="2789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obiedziska.pl/wp-content/uploads/2016/12/IMG_5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9" y="3654554"/>
            <a:ext cx="4455001" cy="2895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771" y="0"/>
            <a:ext cx="7171764" cy="83097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>Ponadto:</a:t>
            </a:r>
            <a:endParaRPr lang="pl-PL" sz="2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297" y="1286381"/>
            <a:ext cx="8512935" cy="4736345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r>
              <a:rPr lang="pl-PL" sz="1800" dirty="0" smtClean="0"/>
              <a:t>10.12.br. </a:t>
            </a:r>
            <a:r>
              <a:rPr lang="pl-PL" sz="1800" dirty="0"/>
              <a:t>odbyła się w Pobiedziskach pierwsza impreza pt. BABSKI TARG, którego  głównym celem była integracja kobiet Miasta i Gminy Pobiedziska, propagowanie wolontariatu oraz  działalności </a:t>
            </a:r>
            <a:r>
              <a:rPr lang="pl-PL" sz="1800" dirty="0" smtClean="0"/>
              <a:t>charytatywnej</a:t>
            </a:r>
            <a:r>
              <a:rPr lang="pl-PL" sz="1800" dirty="0" smtClean="0">
                <a:effectLst/>
              </a:rPr>
              <a:t>;</a:t>
            </a:r>
            <a:endParaRPr lang="pl-PL" sz="1800" dirty="0"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13688" y="2991251"/>
            <a:ext cx="6073717" cy="6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 smtClean="0"/>
          </a:p>
          <a:p>
            <a:pPr lvl="0" algn="just"/>
            <a:endParaRPr lang="pl-PL" dirty="0" smtClean="0"/>
          </a:p>
        </p:txBody>
      </p:sp>
      <p:pic>
        <p:nvPicPr>
          <p:cNvPr id="6148" name="Picture 4" descr="https://scontent.fwaw3-1.fna.fbcdn.net/v/t31.0-8/15493422_1574850812541854_5797020444831500701_o.jpg?oh=a3534ed324981c384755e86d5d196f63&amp;oe=58F5C1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5" y="3322902"/>
            <a:ext cx="4899755" cy="325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content.fwaw3-1.fna.fbcdn.net/v/t31.0-8/15385532_1574850802541855_2932158939167817012_o.jpg?oh=b982eeeade481addeb077ae797329cae&amp;oe=58E7D1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82" y="2414411"/>
            <a:ext cx="4723617" cy="313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smtClean="0">
                <a:latin typeface="+mn-lt"/>
              </a:rPr>
              <a:t>Przygotowywane i realizowane </a:t>
            </a:r>
            <a:r>
              <a:rPr lang="pl-PL" sz="2400" b="1" dirty="0">
                <a:latin typeface="+mn-lt"/>
              </a:rPr>
              <a:t>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pl-PL" sz="2000" b="1" dirty="0"/>
              <a:t>p</a:t>
            </a:r>
            <a:r>
              <a:rPr lang="pl-PL" sz="2000" b="1" dirty="0" smtClean="0"/>
              <a:t>rojektami  oraz budową: </a:t>
            </a:r>
          </a:p>
          <a:p>
            <a:pPr marL="0" lvl="0" indent="0">
              <a:buNone/>
            </a:pPr>
            <a:endParaRPr lang="pl-PL" sz="2000" dirty="0" smtClean="0"/>
          </a:p>
          <a:p>
            <a:pPr marL="0" lv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r>
              <a:rPr lang="pl-PL" sz="2000" dirty="0" smtClean="0"/>
              <a:t>-   </a:t>
            </a:r>
            <a:r>
              <a:rPr lang="pl-PL" sz="2000" dirty="0"/>
              <a:t>ulicy Bocznej </a:t>
            </a:r>
            <a:r>
              <a:rPr lang="pl-PL" sz="2000" dirty="0" smtClean="0"/>
              <a:t>i ulicy Kolejowej w miejscowości </a:t>
            </a:r>
            <a:r>
              <a:rPr lang="pl-PL" sz="2000" dirty="0"/>
              <a:t>Pobiedziska </a:t>
            </a:r>
            <a:r>
              <a:rPr lang="pl-PL" sz="2000" dirty="0" smtClean="0"/>
              <a:t>Letnisko   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   („zaprojektuj i wybuduj”),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-  </a:t>
            </a:r>
            <a:r>
              <a:rPr lang="pl-PL" sz="2000" dirty="0"/>
              <a:t>ulicy </a:t>
            </a:r>
            <a:r>
              <a:rPr lang="pl-PL" sz="2000" dirty="0" smtClean="0"/>
              <a:t>Okrężnej</a:t>
            </a:r>
            <a:r>
              <a:rPr lang="pl-PL" sz="2000" dirty="0" smtClean="0">
                <a:solidFill>
                  <a:srgbClr val="FF0000"/>
                </a:solidFill>
              </a:rPr>
              <a:t> </a:t>
            </a:r>
            <a:r>
              <a:rPr lang="pl-PL" sz="2000" dirty="0"/>
              <a:t>w </a:t>
            </a:r>
            <a:r>
              <a:rPr lang="pl-PL" sz="2000" dirty="0" smtClean="0"/>
              <a:t>miejscowości Pobiedziska Letnisko,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-   ulicy Osiedlowej i  Wiosennej w Jerzykowie,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-  drogi Promno – Góra,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-  ulic: Jagiełły, Kościuszki i Rynku w Pobiedziskach,</a:t>
            </a:r>
          </a:p>
          <a:p>
            <a:pPr marL="0" indent="0">
              <a:buNone/>
            </a:pPr>
            <a:r>
              <a:rPr lang="pl-PL" sz="2000" dirty="0" smtClean="0"/>
              <a:t>     -  ulicy  </a:t>
            </a:r>
            <a:r>
              <a:rPr lang="pl-PL" sz="2000" dirty="0"/>
              <a:t>Bocznej w </a:t>
            </a:r>
            <a:r>
              <a:rPr lang="pl-PL" sz="2000" dirty="0" smtClean="0"/>
              <a:t>Biskupicach,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-   mieszkań interwencyjnych w Stęszewku.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5558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771" y="0"/>
            <a:ext cx="7171764" cy="830978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>Ponadto:</a:t>
            </a:r>
            <a:endParaRPr lang="pl-PL" sz="2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297" y="1286381"/>
            <a:ext cx="8512935" cy="4736345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w</a:t>
            </a:r>
            <a:r>
              <a:rPr lang="pl-PL" sz="1800" dirty="0" smtClean="0"/>
              <a:t> dniu 10.12.br. w</a:t>
            </a:r>
            <a:r>
              <a:rPr lang="pl-PL" sz="1800" dirty="0" smtClean="0">
                <a:effectLst/>
              </a:rPr>
              <a:t>zięto udział w Mikołajkach </a:t>
            </a:r>
            <a:r>
              <a:rPr lang="pl-PL" sz="1800" dirty="0" smtClean="0"/>
              <a:t>zorganizowanych przez sołectwo </a:t>
            </a:r>
            <a:r>
              <a:rPr lang="pl-PL" sz="1800" dirty="0" smtClean="0">
                <a:effectLst/>
              </a:rPr>
              <a:t> </a:t>
            </a:r>
            <a:r>
              <a:rPr lang="pl-PL" sz="1800" dirty="0" smtClean="0"/>
              <a:t>B</a:t>
            </a:r>
            <a:r>
              <a:rPr lang="pl-PL" sz="1800" dirty="0" smtClean="0">
                <a:effectLst/>
              </a:rPr>
              <a:t>ednary;</a:t>
            </a:r>
            <a:endParaRPr lang="pl-PL" sz="1800" dirty="0"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13688" y="2991251"/>
            <a:ext cx="6073717" cy="6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 smtClean="0"/>
          </a:p>
          <a:p>
            <a:pPr lvl="0" algn="just"/>
            <a:endParaRPr lang="pl-PL" dirty="0" smtClean="0"/>
          </a:p>
        </p:txBody>
      </p:sp>
      <p:pic>
        <p:nvPicPr>
          <p:cNvPr id="7170" name="Picture 2" descr="https://scontent.fwaw3-1.fna.fbcdn.net/v/t31.0-8/15419722_1574857825874486_6918886417615747894_o.jpg?oh=0350523d1b9f4cdd230532afc1a28dd4&amp;oe=58E79CB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72" y="2991251"/>
            <a:ext cx="4908752" cy="3259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.fwaw3-1.fna.fbcdn.net/v/t31.0-8/15443201_1574857815874487_1324492144020834951_o.jpg?oh=f383d5dc9b3b5ed182c0a4357c4b3eff&amp;oe=58F981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9" y="1909486"/>
            <a:ext cx="5255734" cy="3490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Ponadto: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pl-PL" sz="1900" dirty="0">
                <a:ea typeface="Times New Roman"/>
              </a:rPr>
              <a:t>w </a:t>
            </a:r>
            <a:r>
              <a:rPr lang="pl-PL" sz="1900" dirty="0" smtClean="0">
                <a:ea typeface="Times New Roman"/>
              </a:rPr>
              <a:t>dniach od 30.11.br</a:t>
            </a:r>
            <a:r>
              <a:rPr lang="pl-PL" sz="1900" dirty="0">
                <a:ea typeface="Times New Roman"/>
              </a:rPr>
              <a:t>. do </a:t>
            </a:r>
            <a:r>
              <a:rPr lang="pl-PL" sz="1900" dirty="0" smtClean="0">
                <a:ea typeface="Times New Roman"/>
              </a:rPr>
              <a:t>30.01.2017r. w </a:t>
            </a:r>
            <a:r>
              <a:rPr lang="pl-PL" sz="1900" dirty="0">
                <a:ea typeface="Times New Roman"/>
              </a:rPr>
              <a:t>Urzędzie Miasta i Gminy w Pobiedziskach (Biuro Obsługi Interesanta – parter, stanowisko nr 4) na okres 60 dni </a:t>
            </a:r>
            <a:r>
              <a:rPr lang="pl-PL" sz="1900" dirty="0" smtClean="0">
                <a:ea typeface="Times New Roman"/>
              </a:rPr>
              <a:t>zostały </a:t>
            </a:r>
            <a:r>
              <a:rPr lang="pl-PL" sz="1900" dirty="0">
                <a:ea typeface="Times New Roman"/>
              </a:rPr>
              <a:t>wyłożone do publicznego wglądu projekty uproszczonego planu urządzenia lasu dla lasów niestanowiących własności Skarbu Państwa, wykonane na zlecenie Starosty Poznańskiego na okres od </a:t>
            </a:r>
            <a:r>
              <a:rPr lang="pl-PL" sz="1900" dirty="0" smtClean="0">
                <a:ea typeface="Times New Roman"/>
              </a:rPr>
              <a:t>01.01.2017r</a:t>
            </a:r>
            <a:r>
              <a:rPr lang="pl-PL" sz="1900" dirty="0">
                <a:ea typeface="Times New Roman"/>
              </a:rPr>
              <a:t>. do </a:t>
            </a:r>
            <a:r>
              <a:rPr lang="pl-PL" sz="1900" dirty="0" smtClean="0">
                <a:ea typeface="Times New Roman"/>
              </a:rPr>
              <a:t>31.12.2026r</a:t>
            </a:r>
            <a:r>
              <a:rPr lang="pl-PL" sz="1900" dirty="0">
                <a:ea typeface="Times New Roman"/>
              </a:rPr>
              <a:t>. według stanu na dzień </a:t>
            </a:r>
            <a:r>
              <a:rPr lang="pl-PL" sz="1900" dirty="0" smtClean="0">
                <a:ea typeface="Times New Roman"/>
              </a:rPr>
              <a:t>30.09.2016r</a:t>
            </a:r>
            <a:r>
              <a:rPr lang="pl-PL" sz="1900" dirty="0">
                <a:ea typeface="Times New Roman"/>
              </a:rPr>
              <a:t>. dla obrębów: Bednary, Biskupice, Jerzyn, Kowalskie, Krześlice, Łagiewniki, Pruszewiec, Tuczno, Uzarzewo Huby, Wronczyn, </a:t>
            </a:r>
            <a:r>
              <a:rPr lang="pl-PL" sz="1900" dirty="0" smtClean="0">
                <a:ea typeface="Times New Roman"/>
              </a:rPr>
              <a:t>Złotniczki;</a:t>
            </a:r>
            <a:endParaRPr lang="pl-PL" sz="1900" dirty="0" smtClean="0"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1900" dirty="0" smtClean="0">
                <a:ea typeface="Times New Roman"/>
              </a:rPr>
              <a:t>rozstrzygnięto zapytanie </a:t>
            </a:r>
            <a:r>
              <a:rPr lang="pl-PL" sz="1900" dirty="0">
                <a:ea typeface="Times New Roman"/>
              </a:rPr>
              <a:t>ofertowe </a:t>
            </a:r>
            <a:r>
              <a:rPr lang="pl-PL" sz="1900" dirty="0" smtClean="0">
                <a:ea typeface="Times New Roman"/>
              </a:rPr>
              <a:t>na wykonanie „Programu </a:t>
            </a:r>
            <a:r>
              <a:rPr lang="pl-PL" sz="1900" dirty="0">
                <a:ea typeface="Times New Roman"/>
              </a:rPr>
              <a:t>Ochrony Środowiska dla Miasta i Gminy Pobiedziska na lata 2017-2020 z perspektywą na lata 2021-2024 wraz z prognozą oddziaływania na środowisko oraz przeprowadzeniem strategicznej oceny oddziaływania na środowisko (jeśli będzie wymagana</a:t>
            </a:r>
            <a:r>
              <a:rPr lang="pl-PL" sz="1900" dirty="0" smtClean="0">
                <a:ea typeface="Times New Roman"/>
              </a:rPr>
              <a:t>)”. Wpłynęło </a:t>
            </a:r>
            <a:r>
              <a:rPr lang="pl-PL" sz="1900" dirty="0">
                <a:ea typeface="Times New Roman"/>
              </a:rPr>
              <a:t>12 ofert. </a:t>
            </a:r>
            <a:r>
              <a:rPr lang="pl-PL" sz="1900" dirty="0" smtClean="0">
                <a:ea typeface="Times New Roman"/>
              </a:rPr>
              <a:t>Najkorzystniejsza </a:t>
            </a:r>
            <a:r>
              <a:rPr lang="pl-PL" sz="1900" dirty="0">
                <a:ea typeface="Times New Roman"/>
              </a:rPr>
              <a:t>oferta, która została wybrana do realizacji została złożona przez Zakład Analiz Środowiskowych EKO-PRECYZJA Czupryn Paweł,  ul. Sikorskiego 10, 43 – 450 </a:t>
            </a:r>
            <a:r>
              <a:rPr lang="pl-PL" sz="1900" dirty="0" smtClean="0">
                <a:ea typeface="Times New Roman"/>
              </a:rPr>
              <a:t>Ustroń; </a:t>
            </a:r>
            <a:endParaRPr lang="pl-PL" sz="1900" dirty="0">
              <a:ea typeface="Times New Roman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641732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Ponadto: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235" y="1755286"/>
            <a:ext cx="8280888" cy="4351338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d</a:t>
            </a:r>
            <a:r>
              <a:rPr lang="pl-PL" sz="1800" dirty="0" smtClean="0"/>
              <a:t>okonano </a:t>
            </a:r>
            <a:r>
              <a:rPr lang="pl-PL" sz="1800" dirty="0"/>
              <a:t>dorocznej kontroli żłobków na postawie w </a:t>
            </a:r>
            <a:r>
              <a:rPr lang="pl-PL" sz="1800" i="1" dirty="0"/>
              <a:t>Uchwały Nr XXVII/269/12 </a:t>
            </a:r>
            <a:r>
              <a:rPr lang="pl-PL" sz="1800" i="1" dirty="0" smtClean="0"/>
              <a:t/>
            </a:r>
            <a:br>
              <a:rPr lang="pl-PL" sz="1800" i="1" dirty="0" smtClean="0"/>
            </a:br>
            <a:r>
              <a:rPr lang="pl-PL" sz="1800" i="1" dirty="0" smtClean="0"/>
              <a:t>Rady </a:t>
            </a:r>
            <a:r>
              <a:rPr lang="pl-PL" sz="1800" i="1" dirty="0"/>
              <a:t>Miejskiej Gminy Pobiedziska z dnia 22 listopada 2012 r. w sprawie przyjęcia planu nadzoru nad żłobkami i klubami dziecięcymi oraz dziennymi opiekunami  oraz  Zarządzenia Burmistrza nr VII/394/16 z dnia 7 listopada 2016 r. w sprawie powołania komisji do przeprowadzenia kontroli w żłobku „Junior” w Jerzykowie, w żłobku „Krasnal” w Biskupicach oraz w żłobku Montessori w Pobiedziskach</a:t>
            </a:r>
            <a:r>
              <a:rPr lang="pl-PL" sz="1800" dirty="0"/>
              <a:t>. Wizytacji </a:t>
            </a:r>
            <a:r>
              <a:rPr lang="pl-PL" sz="1800" dirty="0" smtClean="0"/>
              <a:t>dokonano dnia 22.11.br</a:t>
            </a:r>
            <a:r>
              <a:rPr lang="pl-PL" sz="1800" dirty="0"/>
              <a:t>. Zakres wizytacji obejmował kontrolę dokumentacji i lustracje pomieszczeń w oparciu o obowiązujące przepisy. Sporządzono protokoły kontrolne i wydano stosowne </a:t>
            </a:r>
            <a:r>
              <a:rPr lang="pl-PL" sz="1800" dirty="0" smtClean="0"/>
              <a:t>zalecenia;</a:t>
            </a:r>
            <a:endParaRPr lang="pl-PL" sz="1800" dirty="0"/>
          </a:p>
          <a:p>
            <a:pPr algn="just"/>
            <a:r>
              <a:rPr lang="pl-PL" sz="1800" dirty="0"/>
              <a:t>o</a:t>
            </a:r>
            <a:r>
              <a:rPr lang="pl-PL" sz="1800" dirty="0" smtClean="0"/>
              <a:t>dbyła </a:t>
            </a:r>
            <a:r>
              <a:rPr lang="pl-PL" sz="1800" dirty="0"/>
              <a:t>się narada z Dyrektorami </a:t>
            </a:r>
            <a:r>
              <a:rPr lang="pl-PL" sz="1800" dirty="0" smtClean="0"/>
              <a:t>placówek oświatowych, </a:t>
            </a:r>
            <a:r>
              <a:rPr lang="pl-PL" sz="1800" dirty="0"/>
              <a:t>tematem </a:t>
            </a:r>
            <a:r>
              <a:rPr lang="pl-PL" sz="1800" dirty="0" smtClean="0"/>
              <a:t>wiodącym </a:t>
            </a:r>
            <a:r>
              <a:rPr lang="pl-PL" sz="1800" dirty="0"/>
              <a:t>była zmiana ustroju </a:t>
            </a:r>
            <a:r>
              <a:rPr lang="pl-PL" sz="1800" dirty="0" smtClean="0"/>
              <a:t>szkolnego;</a:t>
            </a:r>
            <a:endParaRPr lang="pl-PL" sz="1800" dirty="0"/>
          </a:p>
          <a:p>
            <a:pPr algn="just"/>
            <a:r>
              <a:rPr lang="pl-PL" sz="1800" dirty="0"/>
              <a:t>o</a:t>
            </a:r>
            <a:r>
              <a:rPr lang="pl-PL" sz="1800" dirty="0" smtClean="0"/>
              <a:t>głoszono </a:t>
            </a:r>
            <a:r>
              <a:rPr lang="pl-PL" sz="1800" dirty="0"/>
              <a:t>nabór do udziału w pracach Komisji Konkursowej w otwartym konkursie ofert  na wsparcie realizacji zadań Gminy Pobiedziska w roku 2017. Przedstawiciele organizacji pozarządowych mogą zgłaszać kandydatów </a:t>
            </a:r>
            <a:r>
              <a:rPr lang="pl-PL" sz="1800"/>
              <a:t>do </a:t>
            </a:r>
            <a:r>
              <a:rPr lang="pl-PL" sz="1800" smtClean="0"/>
              <a:t>20.12. </a:t>
            </a:r>
            <a:r>
              <a:rPr lang="pl-PL" sz="1800" dirty="0"/>
              <a:t>2016 </a:t>
            </a:r>
            <a:r>
              <a:rPr lang="pl-PL" sz="1800" dirty="0" smtClean="0"/>
              <a:t>;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467716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Ponadto: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235" y="1755286"/>
            <a:ext cx="8280888" cy="435133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r>
              <a:rPr lang="pl-PL" sz="1800" dirty="0" smtClean="0"/>
              <a:t>wzięto udział  w spotkaniu z mieszkańcami sołectwa </a:t>
            </a:r>
            <a:r>
              <a:rPr lang="pl-PL" sz="1800" dirty="0"/>
              <a:t>S</a:t>
            </a:r>
            <a:r>
              <a:rPr lang="pl-PL" sz="1800" dirty="0" smtClean="0"/>
              <a:t>tęszewko  gdzie omówiono bieżące problemy oraz planowane inwestycje;</a:t>
            </a:r>
          </a:p>
          <a:p>
            <a:pPr algn="just"/>
            <a:r>
              <a:rPr lang="pl-PL" sz="1800" dirty="0"/>
              <a:t>w</a:t>
            </a:r>
            <a:r>
              <a:rPr lang="pl-PL" sz="1800" dirty="0" smtClean="0"/>
              <a:t> dniu 13.12.br. </a:t>
            </a:r>
            <a:r>
              <a:rPr lang="pl-PL" sz="1800" dirty="0"/>
              <a:t>w Centrum Ratowniczo-Szkoleniowym w Kociałkowej </a:t>
            </a:r>
            <a:r>
              <a:rPr lang="pl-PL" sz="1800" dirty="0" smtClean="0"/>
              <a:t>Górce odbyło się spotkanie z sołtysami, które było okazją m.in. do złożenia życzeń świątecznych.</a:t>
            </a:r>
          </a:p>
          <a:p>
            <a:pPr algn="just"/>
            <a:endParaRPr lang="pl-PL" sz="1800" dirty="0"/>
          </a:p>
          <a:p>
            <a:pPr algn="just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278596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Zapraszamy: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235" y="1755286"/>
            <a:ext cx="86677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b="1" dirty="0" smtClean="0"/>
              <a:t>    Obchody  98 Rocznicy Powstania Wielkopolskiego </a:t>
            </a:r>
          </a:p>
          <a:p>
            <a:pPr marL="0" indent="0" algn="ctr">
              <a:buNone/>
            </a:pPr>
            <a:r>
              <a:rPr lang="pl-PL" sz="1800" b="1" dirty="0"/>
              <a:t> </a:t>
            </a:r>
            <a:r>
              <a:rPr lang="pl-PL" sz="1800" b="1" dirty="0" smtClean="0"/>
              <a:t>    27 </a:t>
            </a:r>
            <a:r>
              <a:rPr lang="pl-PL" sz="1800" b="1" dirty="0"/>
              <a:t>grudnia 2016 r.  godz.</a:t>
            </a:r>
            <a:r>
              <a:rPr lang="pl-PL" sz="1800" dirty="0"/>
              <a:t> </a:t>
            </a:r>
            <a:r>
              <a:rPr lang="pl-PL" sz="1800" b="1" dirty="0"/>
              <a:t>16:00</a:t>
            </a:r>
            <a:r>
              <a:rPr lang="pl-PL" sz="1800" dirty="0"/>
              <a:t> </a:t>
            </a:r>
          </a:p>
          <a:p>
            <a:pPr marL="0" lvl="0" indent="0" algn="just">
              <a:buNone/>
            </a:pPr>
            <a:r>
              <a:rPr lang="pl-PL" sz="1800" dirty="0" smtClean="0"/>
              <a:t>     W programie obchodów m.in.  złożenie kwiatów oraz zapalenie zniczy pod pomnikiem Powstańców Wielkopolskich –   Burmistrz Miasta i Gminy  Pobiedziska oraz Przewodnicząca Rady Miejskiej Gminy Pobiedziska, przedstawiciele placówek oświatowych. Współorganizatorem obchodów jest Zespół Szkół w Pobiedziskach-Letnisku.</a:t>
            </a:r>
            <a:endParaRPr lang="pl-PL" sz="1800" dirty="0"/>
          </a:p>
          <a:p>
            <a:pPr algn="just"/>
            <a:endParaRPr lang="pl-PL" sz="1800" dirty="0"/>
          </a:p>
          <a:p>
            <a:pPr algn="just"/>
            <a:endParaRPr lang="pl-PL" sz="1800" dirty="0"/>
          </a:p>
        </p:txBody>
      </p:sp>
      <p:pic>
        <p:nvPicPr>
          <p:cNvPr id="2050" name="Picture 2" descr="http://www.pobiedziska.pl/wp-content/uploads/2016/11/IMG_2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6" y="3533539"/>
            <a:ext cx="4404702" cy="293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032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5190" y="1174018"/>
            <a:ext cx="78867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Zapraszamy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</a:t>
            </a:r>
            <a:b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l-PL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 noc Sylwestrową 31.12.br. zapraszamy mieszkańców na pobiedziski Rynek </a:t>
            </a:r>
            <a:b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l-PL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    Pokaz fajerwerków rozpocznie się o godz. 00.10.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235" y="2585508"/>
            <a:ext cx="8316057" cy="352111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pl-PL" sz="1800" dirty="0" smtClean="0"/>
              <a:t>     </a:t>
            </a:r>
            <a:endParaRPr lang="pl-PL" sz="1800" dirty="0"/>
          </a:p>
          <a:p>
            <a:pPr algn="just"/>
            <a:endParaRPr lang="pl-PL" sz="1800" dirty="0"/>
          </a:p>
        </p:txBody>
      </p:sp>
      <p:pic>
        <p:nvPicPr>
          <p:cNvPr id="1026" name="Picture 2" descr="C:\Users\itomaszewska\Desktop\Park Krajobrazowy Promno\12419025_1648395688735737_279367189826584392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33" y="2465992"/>
            <a:ext cx="5767752" cy="3920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20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5374342" cy="699246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</a:rPr>
              <a:t>Dziękuję za uwagę</a:t>
            </a:r>
            <a:endParaRPr lang="pl-PL" sz="36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59624" y="5513294"/>
            <a:ext cx="4576482" cy="113851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dr Dorota Nowacka</a:t>
            </a:r>
          </a:p>
          <a:p>
            <a:r>
              <a:rPr lang="pl-PL" dirty="0" smtClean="0"/>
              <a:t>Burmistrz</a:t>
            </a:r>
          </a:p>
          <a:p>
            <a:r>
              <a:rPr lang="pl-PL" dirty="0" smtClean="0"/>
              <a:t>Miasta i Gminy Pobiedziska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0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84" y="0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600" dirty="0" smtClean="0"/>
              <a:t>   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sp useBgFill="1">
        <p:nvSpPr>
          <p:cNvPr id="4" name="Prostokąt 3"/>
          <p:cNvSpPr/>
          <p:nvPr/>
        </p:nvSpPr>
        <p:spPr>
          <a:xfrm>
            <a:off x="375138" y="829924"/>
            <a:ext cx="8202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</a:p>
          <a:p>
            <a:pPr lvl="0"/>
            <a:endParaRPr lang="pl-PL" sz="2000" b="1" dirty="0"/>
          </a:p>
          <a:p>
            <a:pPr lvl="0" algn="just"/>
            <a:r>
              <a:rPr lang="pl-PL" dirty="0"/>
              <a:t>      - „</a:t>
            </a:r>
            <a:r>
              <a:rPr lang="pl-PL" b="1" dirty="0"/>
              <a:t>Rozwój kluczowego szlaku dziedzictwa kulturowego województwa </a:t>
            </a:r>
            <a:br>
              <a:rPr lang="pl-PL" b="1" dirty="0"/>
            </a:br>
            <a:r>
              <a:rPr lang="pl-PL" b="1" dirty="0"/>
              <a:t>wielkopolskiego pn. Szlak Piastowski” </a:t>
            </a:r>
            <a:r>
              <a:rPr lang="pl-PL" dirty="0"/>
              <a:t>w którym Gmina Pobiedziska jest partnerem w zakresie </a:t>
            </a:r>
            <a:r>
              <a:rPr lang="pl-PL" b="1" dirty="0"/>
              <a:t>„Modernizacja </a:t>
            </a:r>
            <a:r>
              <a:rPr lang="pl-PL" b="1" dirty="0" smtClean="0"/>
              <a:t>Skansenu Miniatur  Szlaku Piastowskiego  </a:t>
            </a:r>
            <a:r>
              <a:rPr lang="pl-PL" b="1" dirty="0"/>
              <a:t>w Pobiedziskach</a:t>
            </a:r>
            <a:r>
              <a:rPr lang="pl-PL" b="1" dirty="0" smtClean="0"/>
              <a:t>”.</a:t>
            </a:r>
          </a:p>
          <a:p>
            <a:pPr lvl="0" algn="just"/>
            <a:r>
              <a:rPr lang="pl-PL" dirty="0" smtClean="0"/>
              <a:t>Szacowana </a:t>
            </a:r>
            <a:r>
              <a:rPr lang="pl-PL" dirty="0"/>
              <a:t>całkowita </a:t>
            </a:r>
            <a:r>
              <a:rPr lang="pl-PL" dirty="0" smtClean="0"/>
              <a:t>wartość projektu  718.320,00</a:t>
            </a:r>
            <a:r>
              <a:rPr lang="pl-PL" dirty="0"/>
              <a:t> </a:t>
            </a:r>
            <a:r>
              <a:rPr lang="pl-PL" dirty="0" smtClean="0"/>
              <a:t>zł.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2456" y="2526365"/>
            <a:ext cx="3883950" cy="393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211015" y="1498139"/>
            <a:ext cx="817098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</a:p>
          <a:p>
            <a:pPr lvl="0"/>
            <a:endParaRPr lang="pl-PL" sz="2000" b="1" dirty="0"/>
          </a:p>
          <a:p>
            <a:pPr algn="just"/>
            <a:r>
              <a:rPr lang="pl-PL" dirty="0"/>
              <a:t>      </a:t>
            </a:r>
            <a:r>
              <a:rPr lang="pl-PL" sz="2000" dirty="0" smtClean="0"/>
              <a:t>- </a:t>
            </a:r>
            <a:r>
              <a:rPr lang="pl-PL" dirty="0"/>
              <a:t>miejscowych planów zagospodarowania przestrzennego m.in. d</a:t>
            </a:r>
            <a:r>
              <a:rPr lang="pl-PL" dirty="0" smtClean="0"/>
              <a:t>ot. południowej </a:t>
            </a:r>
            <a:r>
              <a:rPr lang="pl-PL" dirty="0"/>
              <a:t>części obrębu Kołata, terenów rolnych gminy Pobiedziska  II część</a:t>
            </a:r>
            <a:r>
              <a:rPr lang="pl-PL" dirty="0" smtClean="0"/>
              <a:t>, terenów zieleni i lasów Gminy Pobiedziska, </a:t>
            </a:r>
            <a:r>
              <a:rPr lang="pl-PL" dirty="0"/>
              <a:t>Skansenu Miniatur, arkusza nr 27 w </a:t>
            </a:r>
            <a:r>
              <a:rPr lang="pl-PL" dirty="0" smtClean="0"/>
              <a:t>Pobiedziskach, układu komunikacyjnego </a:t>
            </a:r>
            <a:r>
              <a:rPr lang="pl-PL" dirty="0"/>
              <a:t>w Jerzykowie, Biskupicach i Bugaju,  części północnej </a:t>
            </a:r>
            <a:r>
              <a:rPr lang="pl-PL" dirty="0" smtClean="0"/>
              <a:t>Pobiedzisk,</a:t>
            </a:r>
            <a:r>
              <a:rPr lang="pl-PL" dirty="0"/>
              <a:t> terenów kultury fizycznej w </a:t>
            </a:r>
            <a:r>
              <a:rPr lang="pl-PL" dirty="0" err="1" smtClean="0"/>
              <a:t>Promnie</a:t>
            </a:r>
            <a:r>
              <a:rPr lang="pl-PL" dirty="0" smtClean="0"/>
              <a:t>, </a:t>
            </a:r>
            <a:r>
              <a:rPr lang="pl-PL" dirty="0"/>
              <a:t>węzłów przesiadkowych Poznańskiej Kolei Metropolitalnej, </a:t>
            </a:r>
            <a:endParaRPr lang="pl-PL" dirty="0" smtClean="0"/>
          </a:p>
          <a:p>
            <a:pPr algn="just"/>
            <a:r>
              <a:rPr lang="pl-PL" b="1" dirty="0"/>
              <a:t> </a:t>
            </a:r>
            <a:r>
              <a:rPr lang="pl-PL" b="1" dirty="0" smtClean="0"/>
              <a:t>     -    </a:t>
            </a:r>
            <a:r>
              <a:rPr lang="pl-PL" dirty="0" smtClean="0"/>
              <a:t> budowy nowego zespołu pomostów i koncepcji </a:t>
            </a:r>
            <a:r>
              <a:rPr lang="pl-PL" smtClean="0"/>
              <a:t>zagospodarowania              </a:t>
            </a:r>
            <a:r>
              <a:rPr lang="pl-PL" dirty="0" smtClean="0"/>
              <a:t>terenów nad Jeziorem </a:t>
            </a:r>
            <a:r>
              <a:rPr lang="pl-PL" dirty="0" err="1" smtClean="0"/>
              <a:t>Biezdruchowo</a:t>
            </a:r>
            <a:r>
              <a:rPr lang="pl-PL" dirty="0" smtClean="0"/>
              <a:t>,</a:t>
            </a:r>
          </a:p>
          <a:p>
            <a:pPr algn="just"/>
            <a:r>
              <a:rPr lang="pl-PL" b="1" dirty="0"/>
              <a:t> </a:t>
            </a:r>
            <a:r>
              <a:rPr lang="pl-PL" b="1" dirty="0" smtClean="0"/>
              <a:t>     -    </a:t>
            </a:r>
            <a:r>
              <a:rPr lang="pl-PL" dirty="0" smtClean="0"/>
              <a:t> parku w Biskupicach,</a:t>
            </a:r>
          </a:p>
          <a:p>
            <a:pPr algn="just"/>
            <a:r>
              <a:rPr lang="pl-PL" dirty="0"/>
              <a:t> </a:t>
            </a:r>
            <a:r>
              <a:rPr lang="pl-PL" dirty="0" smtClean="0"/>
              <a:t>     </a:t>
            </a:r>
            <a:r>
              <a:rPr lang="pl-PL" sz="2000" dirty="0" smtClean="0"/>
              <a:t>-    </a:t>
            </a:r>
            <a:r>
              <a:rPr lang="pl-PL" dirty="0" smtClean="0"/>
              <a:t>świetlicy w Gołuniu , </a:t>
            </a:r>
            <a:endParaRPr lang="pl-PL" dirty="0"/>
          </a:p>
          <a:p>
            <a:pPr algn="just"/>
            <a:r>
              <a:rPr lang="pl-PL" dirty="0" smtClean="0"/>
              <a:t>      </a:t>
            </a:r>
            <a:r>
              <a:rPr lang="pl-PL" b="1" dirty="0" smtClean="0"/>
              <a:t>-    </a:t>
            </a:r>
            <a:r>
              <a:rPr lang="pl-PL" dirty="0" smtClean="0"/>
              <a:t>budowy </a:t>
            </a:r>
            <a:r>
              <a:rPr lang="pl-PL" dirty="0"/>
              <a:t>kanalizacji sanitarnej dla zadań przyjętych w </a:t>
            </a:r>
            <a:r>
              <a:rPr lang="pl-PL" dirty="0" smtClean="0"/>
              <a:t>WPI,</a:t>
            </a:r>
          </a:p>
          <a:p>
            <a:pPr algn="just"/>
            <a:r>
              <a:rPr lang="pl-PL" dirty="0"/>
              <a:t> </a:t>
            </a:r>
            <a:r>
              <a:rPr lang="pl-PL" dirty="0" smtClean="0"/>
              <a:t>     -   ścieżki edukacji historycznej dynastii Piastów przy promenadzie nad Jeziorem Małym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555137" cy="5311587"/>
          </a:xfrm>
        </p:spPr>
        <p:txBody>
          <a:bodyPr>
            <a:normAutofit/>
          </a:bodyPr>
          <a:lstStyle/>
          <a:p>
            <a:pPr lvl="0"/>
            <a:r>
              <a:rPr lang="pl-PL" sz="2000" b="1" dirty="0" smtClean="0"/>
              <a:t>budową: </a:t>
            </a:r>
          </a:p>
          <a:p>
            <a:pPr lvl="0"/>
            <a:endParaRPr lang="pl-PL" sz="2000" b="1" dirty="0" smtClean="0"/>
          </a:p>
          <a:p>
            <a:pPr marL="0" lvl="0" indent="0">
              <a:buNone/>
            </a:pPr>
            <a:r>
              <a:rPr lang="pl-PL" sz="2000" b="1" dirty="0"/>
              <a:t> </a:t>
            </a:r>
            <a:r>
              <a:rPr lang="pl-PL" sz="2000" b="1" dirty="0" smtClean="0"/>
              <a:t>   </a:t>
            </a:r>
            <a:r>
              <a:rPr lang="pl-PL" sz="2000" dirty="0" smtClean="0"/>
              <a:t>-  </a:t>
            </a:r>
            <a:r>
              <a:rPr lang="pl-PL" sz="1800" dirty="0" smtClean="0"/>
              <a:t>miejsc parkingowych i ścieżek pieszo-rowerowych przy ul. Różanej w Pobiedziskach;</a:t>
            </a:r>
            <a:endParaRPr lang="pl-PL" sz="2000" b="1" dirty="0" smtClean="0"/>
          </a:p>
          <a:p>
            <a:pPr marL="0" indent="0" algn="just">
              <a:buNone/>
            </a:pPr>
            <a:r>
              <a:rPr lang="pl-PL" sz="1800" dirty="0" smtClean="0"/>
              <a:t>   </a:t>
            </a:r>
            <a:endParaRPr lang="pl-PL" sz="1800" dirty="0"/>
          </a:p>
        </p:txBody>
      </p:sp>
      <p:pic>
        <p:nvPicPr>
          <p:cNvPr id="1026" name="Picture 2" descr="C:\Users\ITOMAS~1\AppData\Local\Temp\IMG_20161214_122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9" y="2244226"/>
            <a:ext cx="4532887" cy="31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OMAS~1\AppData\Local\Temp\IMG_20161214_123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76" y="3540369"/>
            <a:ext cx="4247699" cy="2778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9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555137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000" b="1" dirty="0" smtClean="0"/>
              <a:t>    </a:t>
            </a:r>
            <a:r>
              <a:rPr lang="pl-PL" sz="2000" dirty="0" smtClean="0"/>
              <a:t>-  </a:t>
            </a:r>
            <a:r>
              <a:rPr lang="pl-PL" sz="1800" dirty="0" smtClean="0"/>
              <a:t>remontem nawierzchni ul. Zaułek-Zawiła;</a:t>
            </a:r>
            <a:endParaRPr lang="pl-PL" sz="2000" b="1" dirty="0" smtClean="0"/>
          </a:p>
          <a:p>
            <a:pPr marL="0" indent="0" algn="just">
              <a:buNone/>
            </a:pPr>
            <a:r>
              <a:rPr lang="pl-PL" sz="1800" dirty="0" smtClean="0"/>
              <a:t>   </a:t>
            </a:r>
            <a:endParaRPr lang="pl-PL" sz="1800" dirty="0"/>
          </a:p>
        </p:txBody>
      </p:sp>
      <p:pic>
        <p:nvPicPr>
          <p:cNvPr id="2050" name="Picture 2" descr="C:\Users\ITOMAS~1\AppData\Local\Temp\IMG_20161214_122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367"/>
            <a:ext cx="4925375" cy="3118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OMAS~1\AppData\Local\Temp\IMG_20161214_122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08" y="2507275"/>
            <a:ext cx="4454770" cy="2980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04799" y="5487867"/>
            <a:ext cx="8663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dirty="0"/>
              <a:t>-  </a:t>
            </a:r>
            <a:r>
              <a:rPr lang="pl-PL" dirty="0"/>
              <a:t>remontem chodnika w m. Pomarzanowice  realizowanego wspólnie wraz ze Starostwem Powiatowym w </a:t>
            </a:r>
            <a:r>
              <a:rPr lang="pl-PL" dirty="0" smtClean="0"/>
              <a:t>Poznaniu;</a:t>
            </a:r>
            <a:endParaRPr lang="pl-PL" sz="2000" b="1" dirty="0">
              <a:solidFill>
                <a:srgbClr val="FF0000"/>
              </a:solidFill>
            </a:endParaRPr>
          </a:p>
          <a:p>
            <a:pPr algn="just"/>
            <a:r>
              <a:rPr lang="pl-PL" dirty="0"/>
              <a:t>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49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</a:t>
            </a:r>
            <a:r>
              <a:rPr lang="pl-PL" sz="2400" b="1" dirty="0" smtClean="0">
                <a:latin typeface="+mn-lt"/>
              </a:rPr>
              <a:t>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lvl="0"/>
            <a:endParaRPr lang="pl-PL" sz="1800" dirty="0" smtClean="0"/>
          </a:p>
          <a:p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algn="just"/>
            <a:r>
              <a:rPr lang="pl-PL" sz="1800" dirty="0"/>
              <a:t>p</a:t>
            </a:r>
            <a:r>
              <a:rPr lang="pl-PL" sz="1800" dirty="0" smtClean="0"/>
              <a:t>rojektem </a:t>
            </a:r>
            <a:r>
              <a:rPr lang="pl-PL" sz="1800" dirty="0"/>
              <a:t>i budową bezkolizyjnego przejścia drogowego pod linią kolejową nr 353 Poznań – Skandawa w </a:t>
            </a:r>
            <a:r>
              <a:rPr lang="pl-PL" sz="1800" dirty="0" smtClean="0"/>
              <a:t>miejscowości Pobiedziska – Letnisko. Trwa przygotowanie placu budowy;</a:t>
            </a:r>
            <a:endParaRPr lang="pl-PL" sz="1800" dirty="0"/>
          </a:p>
          <a:p>
            <a:endParaRPr lang="pl-PL" sz="1800" u="sng" dirty="0"/>
          </a:p>
          <a:p>
            <a:pPr algn="just"/>
            <a:endParaRPr lang="pl-PL" sz="1800" dirty="0" smtClean="0"/>
          </a:p>
          <a:p>
            <a:endParaRPr lang="pl-PL" sz="1800" u="sng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AutoShape 4" descr="imap://i%2Etomaszewska%40pobiedziska%2Epl@mail.pobiedziska.pl:993/fetch%3EUID%3E/INBOX%3E132077?part=1.5&amp;type=image/jpeg&amp;filename=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2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</a:t>
            </a:r>
            <a:r>
              <a:rPr lang="pl-PL" sz="2400" b="1" dirty="0" smtClean="0">
                <a:latin typeface="+mn-lt"/>
              </a:rPr>
              <a:t>umowy związane z: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lvl="0"/>
            <a:endParaRPr lang="pl-PL" sz="1800" dirty="0" smtClean="0"/>
          </a:p>
          <a:p>
            <a:pPr lvl="0"/>
            <a:endParaRPr lang="pl-PL" sz="1800" dirty="0"/>
          </a:p>
          <a:p>
            <a:endParaRPr lang="pl-PL" sz="18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288468" y="1623614"/>
            <a:ext cx="8074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/>
              <a:t> </a:t>
            </a:r>
            <a:r>
              <a:rPr lang="pl-PL" dirty="0" smtClean="0"/>
              <a:t>"Rozbudową </a:t>
            </a:r>
            <a:r>
              <a:rPr lang="pl-PL" dirty="0"/>
              <a:t>i </a:t>
            </a:r>
            <a:r>
              <a:rPr lang="pl-PL" dirty="0" smtClean="0"/>
              <a:t>przebudową </a:t>
            </a:r>
            <a:r>
              <a:rPr lang="pl-PL" dirty="0"/>
              <a:t>Szkoły w Jerzykowie przy ul. Spokojnej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gm. Pobiedziska”. Projekt, który jest realizowany w Jerzykowie uzyskał dofinansowanie w formie pożyczki z Narodowego Funduszu Ochrony Środowiska i Gospodarki Wodnej. Szacowane koszty kwalifikowane to: 2.716.476,00 zł. Zakończenie realizacji przedsięwzięcia to 15 kwietnia 2017 r.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ITOMAS~1\AppData\Local\Temp\lacznik 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8" y="3327502"/>
            <a:ext cx="4248363" cy="297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OMAS~1\AppData\Local\Temp\lacznik 3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4" y="3437566"/>
            <a:ext cx="4188640" cy="2753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latin typeface="+mn-lt"/>
              </a:rPr>
              <a:t>Zakończono prace budowlane: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8468" y="1946779"/>
            <a:ext cx="8074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88469" y="2107999"/>
            <a:ext cx="841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</a:t>
            </a:r>
            <a:r>
              <a:rPr lang="pl-PL" dirty="0" smtClean="0"/>
              <a:t>wiązane z montażem lamp hybrydowych na terenie Gminy Pobiedziska.</a:t>
            </a:r>
          </a:p>
          <a:p>
            <a:r>
              <a:rPr lang="pl-PL" dirty="0" smtClean="0"/>
              <a:t>      Etap I:  Pomarzanowice – 2 szt., Bugaj – 2 szt., Kocanowo – 1 szt., Promienko – 5 szt.,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84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6802</TotalTime>
  <Words>1065</Words>
  <Application>Microsoft Office PowerPoint</Application>
  <PresentationFormat>Pokaz na ekranie (4:3)</PresentationFormat>
  <Paragraphs>133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Sprawozdanie z pracy  Burmistrza  Miasta i Gminy Pobiedziska  w okresie międzysesyjnym</vt:lpstr>
      <vt:lpstr>Przygotowywane i 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Realizowane są umowy związane z: </vt:lpstr>
      <vt:lpstr>Zakończono prace budowlane: </vt:lpstr>
      <vt:lpstr> Przygotowywane są dokumenty do postępowania przetargowego na:  </vt:lpstr>
      <vt:lpstr> Ogłoszono postępowania przetargowe na:  </vt:lpstr>
      <vt:lpstr>  </vt:lpstr>
      <vt:lpstr>  </vt:lpstr>
      <vt:lpstr>  </vt:lpstr>
      <vt:lpstr>Ponadto:</vt:lpstr>
      <vt:lpstr>Ponadto:</vt:lpstr>
      <vt:lpstr>Ponadto:</vt:lpstr>
      <vt:lpstr>Ponadto:</vt:lpstr>
      <vt:lpstr>Ponadto:</vt:lpstr>
      <vt:lpstr>Ponadto:</vt:lpstr>
      <vt:lpstr>Ponadto: </vt:lpstr>
      <vt:lpstr>Ponadto: </vt:lpstr>
      <vt:lpstr>Ponadto: </vt:lpstr>
      <vt:lpstr>Zapraszamy: </vt:lpstr>
      <vt:lpstr>Zapraszamy:  w noc Sylwestrową 31.12.br. zapraszamy mieszkańców na pobiedziski Rynek                       Pokaz fajerwerków rozpocznie się o godz. 00.10. 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pracy Burmistrza  Miasta i Gminy Po</dc:title>
  <dc:creator>Artur Krysztofiak</dc:creator>
  <cp:lastModifiedBy>Iwona Tomaszewska</cp:lastModifiedBy>
  <cp:revision>820</cp:revision>
  <cp:lastPrinted>2016-12-14T14:12:55Z</cp:lastPrinted>
  <dcterms:created xsi:type="dcterms:W3CDTF">2016-01-26T08:31:36Z</dcterms:created>
  <dcterms:modified xsi:type="dcterms:W3CDTF">2016-12-15T10:43:40Z</dcterms:modified>
</cp:coreProperties>
</file>