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257" r:id="rId3"/>
    <p:sldId id="474" r:id="rId4"/>
    <p:sldId id="454" r:id="rId5"/>
    <p:sldId id="367" r:id="rId6"/>
    <p:sldId id="368" r:id="rId7"/>
    <p:sldId id="436" r:id="rId8"/>
    <p:sldId id="427" r:id="rId9"/>
    <p:sldId id="315" r:id="rId10"/>
    <p:sldId id="473" r:id="rId11"/>
    <p:sldId id="293" r:id="rId12"/>
    <p:sldId id="388" r:id="rId13"/>
    <p:sldId id="336" r:id="rId14"/>
    <p:sldId id="399" r:id="rId15"/>
    <p:sldId id="460" r:id="rId16"/>
    <p:sldId id="461" r:id="rId17"/>
    <p:sldId id="462" r:id="rId18"/>
    <p:sldId id="463" r:id="rId19"/>
    <p:sldId id="464" r:id="rId20"/>
    <p:sldId id="465" r:id="rId21"/>
    <p:sldId id="466" r:id="rId22"/>
    <p:sldId id="467" r:id="rId23"/>
    <p:sldId id="468" r:id="rId24"/>
    <p:sldId id="469" r:id="rId25"/>
    <p:sldId id="470" r:id="rId26"/>
    <p:sldId id="459" r:id="rId27"/>
    <p:sldId id="457" r:id="rId28"/>
    <p:sldId id="458" r:id="rId29"/>
    <p:sldId id="437" r:id="rId30"/>
    <p:sldId id="456" r:id="rId31"/>
    <p:sldId id="471" r:id="rId32"/>
    <p:sldId id="472" r:id="rId33"/>
    <p:sldId id="258" r:id="rId34"/>
  </p:sldIdLst>
  <p:sldSz cx="9144000" cy="6858000" type="screen4x3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95314" autoAdjust="0"/>
  </p:normalViewPr>
  <p:slideViewPr>
    <p:cSldViewPr snapToGrid="0">
      <p:cViewPr>
        <p:scale>
          <a:sx n="84" d="100"/>
          <a:sy n="84" d="100"/>
        </p:scale>
        <p:origin x="-2424" y="-6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0BB02-260E-47E2-89A8-3A8DFD357B4C}" type="datetimeFigureOut">
              <a:rPr lang="pl-PL" smtClean="0"/>
              <a:t>2017-04-27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A2C2CF-9AF3-4F22-9796-EF928549B5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9836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B525A-25B3-4A47-A41C-C1BE46EE94BB}" type="datetime1">
              <a:rPr lang="pl-PL" smtClean="0"/>
              <a:t>2017-04-27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3019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C2428-A888-4A2B-ACA9-C577D337ACD0}" type="datetime1">
              <a:rPr lang="pl-PL" smtClean="0"/>
              <a:t>2017-04-27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713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EA48F-2A93-4722-BF51-E36BBAECDC12}" type="datetime1">
              <a:rPr lang="pl-PL" smtClean="0"/>
              <a:t>2017-04-27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4958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D14FB-855E-4B61-9285-30B4BB16C87B}" type="datetime1">
              <a:rPr lang="pl-PL" smtClean="0"/>
              <a:t>2017-04-27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1816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85A0-7D0A-4E81-803F-CC6935CB41A8}" type="datetime1">
              <a:rPr lang="pl-PL" smtClean="0"/>
              <a:t>2017-04-27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8539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F157B-88F3-469C-920D-10FBFCC6C8DE}" type="datetime1">
              <a:rPr lang="pl-PL" smtClean="0"/>
              <a:t>2017-04-27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975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C2AA8-7DC1-48D7-930A-3980744C3A5C}" type="datetime1">
              <a:rPr lang="pl-PL" smtClean="0"/>
              <a:t>2017-04-27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0693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1B436-D500-4976-894C-CA836C189C1C}" type="datetime1">
              <a:rPr lang="pl-PL" smtClean="0"/>
              <a:t>2017-04-27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0022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BF4AC-4CCC-42B8-A42C-FB5FA3EE1D9F}" type="datetime1">
              <a:rPr lang="pl-PL" smtClean="0"/>
              <a:t>2017-04-27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0516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113FE-AABE-406D-B81D-27ED8E7A8F6A}" type="datetime1">
              <a:rPr lang="pl-PL" smtClean="0"/>
              <a:t>2017-04-27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6014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5F0B6-200E-44C8-AC34-D41AA5741574}" type="datetime1">
              <a:rPr lang="pl-PL" smtClean="0"/>
              <a:t>2017-04-27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6154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59DCA-8C12-44F1-B01F-87DDF0F6560E}" type="datetime1">
              <a:rPr lang="pl-PL" smtClean="0"/>
              <a:t>2017-04-27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4783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03729" y="4267201"/>
            <a:ext cx="7772400" cy="1389528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latin typeface="+mn-lt"/>
              </a:rPr>
              <a:t>Sprawozdanie z pracy </a:t>
            </a:r>
            <a:br>
              <a:rPr lang="pl-PL" sz="3200" b="1" dirty="0" smtClean="0">
                <a:latin typeface="+mn-lt"/>
              </a:rPr>
            </a:br>
            <a:r>
              <a:rPr lang="pl-PL" sz="3200" b="1" dirty="0" smtClean="0">
                <a:latin typeface="+mn-lt"/>
              </a:rPr>
              <a:t>Burmistrza  Miasta i Gminy Pobiedziska </a:t>
            </a:r>
            <a:br>
              <a:rPr lang="pl-PL" sz="3200" b="1" dirty="0" smtClean="0">
                <a:latin typeface="+mn-lt"/>
              </a:rPr>
            </a:br>
            <a:r>
              <a:rPr lang="pl-PL" sz="3200" b="1" dirty="0" smtClean="0">
                <a:latin typeface="+mn-lt"/>
              </a:rPr>
              <a:t>w okresie międzysesyjnym</a:t>
            </a:r>
            <a:endParaRPr lang="pl-PL" sz="3200" b="1" dirty="0">
              <a:latin typeface="+mn-lt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60929" y="6051176"/>
            <a:ext cx="6858000" cy="448236"/>
          </a:xfrm>
        </p:spPr>
        <p:txBody>
          <a:bodyPr/>
          <a:lstStyle/>
          <a:p>
            <a:r>
              <a:rPr lang="pl-PL" b="1" dirty="0" smtClean="0"/>
              <a:t> 31.03.2017r.-27.04.2017r.</a:t>
            </a:r>
            <a:endParaRPr lang="pl-PL" b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422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65" y="1"/>
            <a:ext cx="7171764" cy="1039906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 smtClean="0">
                <a:latin typeface="+mn-lt"/>
              </a:rPr>
              <a:t>Zakończono realizację umów związanych z:</a:t>
            </a:r>
            <a:r>
              <a:rPr lang="pl-PL" sz="2400" dirty="0">
                <a:latin typeface="+mn-lt"/>
              </a:rPr>
              <a:t/>
            </a:r>
            <a:br>
              <a:rPr lang="pl-PL" sz="2400" dirty="0">
                <a:latin typeface="+mn-lt"/>
              </a:rPr>
            </a:br>
            <a:endParaRPr lang="pl-PL" sz="2400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0456" y="1039907"/>
            <a:ext cx="8397025" cy="5311587"/>
          </a:xfrm>
        </p:spPr>
        <p:txBody>
          <a:bodyPr>
            <a:normAutofit/>
          </a:bodyPr>
          <a:lstStyle/>
          <a:p>
            <a:endParaRPr lang="pl-PL" sz="1800" dirty="0"/>
          </a:p>
          <a:p>
            <a:pPr marL="0" indent="0">
              <a:buNone/>
            </a:pPr>
            <a:endParaRPr lang="pl-PL" sz="1400" dirty="0"/>
          </a:p>
        </p:txBody>
      </p:sp>
      <p:sp>
        <p:nvSpPr>
          <p:cNvPr id="5" name="Prostokąt 4"/>
          <p:cNvSpPr/>
          <p:nvPr/>
        </p:nvSpPr>
        <p:spPr>
          <a:xfrm>
            <a:off x="159657" y="1161949"/>
            <a:ext cx="820329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   budową </a:t>
            </a:r>
            <a:r>
              <a:rPr lang="pl-PL" dirty="0"/>
              <a:t>ul. Kolejowej w </a:t>
            </a:r>
            <a:r>
              <a:rPr lang="pl-PL" dirty="0" smtClean="0"/>
              <a:t>Pobiedziskach – Letnisko.</a:t>
            </a:r>
            <a:endParaRPr lang="pl-PL" dirty="0"/>
          </a:p>
          <a:p>
            <a:endParaRPr lang="pl-PL" dirty="0"/>
          </a:p>
          <a:p>
            <a:r>
              <a:rPr lang="pl-PL" sz="1100" dirty="0"/>
              <a:t>      </a:t>
            </a:r>
            <a:endParaRPr lang="pl-PL" sz="1400" dirty="0"/>
          </a:p>
          <a:p>
            <a:pPr algn="just"/>
            <a:r>
              <a:rPr lang="pl-PL" sz="1600" dirty="0" smtClean="0"/>
              <a:t> 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20482" name="Picture 2" descr="DSC_28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55" y="1523529"/>
            <a:ext cx="4739721" cy="3161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efrr_samorzad_ko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46" y="5579619"/>
            <a:ext cx="8280654" cy="112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DSC_27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377" y="2650286"/>
            <a:ext cx="4560711" cy="3041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915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1" y="281941"/>
            <a:ext cx="6752822" cy="1039906"/>
          </a:xfrm>
        </p:spPr>
        <p:txBody>
          <a:bodyPr>
            <a:normAutofit fontScale="90000"/>
          </a:bodyPr>
          <a:lstStyle/>
          <a:p>
            <a:r>
              <a:rPr lang="pl-PL" sz="2400" dirty="0"/>
              <a:t/>
            </a:r>
            <a:br>
              <a:rPr lang="pl-PL" sz="2400" dirty="0"/>
            </a:br>
            <a:r>
              <a:rPr lang="pl-PL" sz="2000" b="1" dirty="0">
                <a:latin typeface="+mn-lt"/>
              </a:rPr>
              <a:t>Przygotowywane są dokumenty do postępowania przetargowego </a:t>
            </a:r>
            <a:r>
              <a:rPr lang="pl-PL" sz="2000" b="1" dirty="0" smtClean="0">
                <a:latin typeface="+mn-lt"/>
              </a:rPr>
              <a:t>na:</a:t>
            </a:r>
            <a:r>
              <a:rPr lang="pl-PL" sz="2000" dirty="0">
                <a:latin typeface="+mn-lt"/>
              </a:rPr>
              <a:t/>
            </a:r>
            <a:br>
              <a:rPr lang="pl-PL" sz="2000" dirty="0">
                <a:latin typeface="+mn-lt"/>
              </a:rPr>
            </a:br>
            <a:r>
              <a:rPr lang="pl-PL" sz="2000" dirty="0">
                <a:latin typeface="+mn-lt"/>
              </a:rPr>
              <a:t/>
            </a:r>
            <a:br>
              <a:rPr lang="pl-PL" sz="2000" dirty="0">
                <a:latin typeface="+mn-lt"/>
              </a:rPr>
            </a:br>
            <a:endParaRPr lang="pl-PL" sz="2000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0456" y="1039907"/>
            <a:ext cx="8397025" cy="531158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pl-PL" sz="1800" dirty="0"/>
          </a:p>
          <a:p>
            <a:pPr algn="just"/>
            <a:endParaRPr lang="pl-PL" sz="1800" dirty="0" smtClean="0"/>
          </a:p>
          <a:p>
            <a:pPr marL="0" indent="0" algn="just">
              <a:buNone/>
            </a:pPr>
            <a:endParaRPr lang="pl-PL" sz="1800" dirty="0" smtClean="0"/>
          </a:p>
          <a:p>
            <a:pPr marL="0" indent="0">
              <a:buNone/>
            </a:pPr>
            <a:endParaRPr lang="pl-PL" sz="1800" dirty="0"/>
          </a:p>
          <a:p>
            <a:pPr marL="0" lvl="0" indent="0">
              <a:buNone/>
            </a:pPr>
            <a:endParaRPr lang="pl-PL" sz="1800" dirty="0"/>
          </a:p>
        </p:txBody>
      </p:sp>
      <p:sp>
        <p:nvSpPr>
          <p:cNvPr id="4" name="Prostokąt 3"/>
          <p:cNvSpPr/>
          <p:nvPr/>
        </p:nvSpPr>
        <p:spPr>
          <a:xfrm>
            <a:off x="283220" y="1380131"/>
            <a:ext cx="807585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innowacje w ramach projektu </a:t>
            </a:r>
            <a:r>
              <a:rPr lang="pl-PL" dirty="0" err="1"/>
              <a:t>pn</a:t>
            </a:r>
            <a:r>
              <a:rPr lang="pl-PL" dirty="0"/>
              <a:t>: </a:t>
            </a:r>
            <a:endParaRPr lang="pl-PL" dirty="0" smtClean="0"/>
          </a:p>
          <a:p>
            <a:pPr algn="just"/>
            <a:r>
              <a:rPr lang="pl-PL" dirty="0" smtClean="0"/>
              <a:t>     „</a:t>
            </a:r>
            <a:r>
              <a:rPr lang="pl-PL" i="1" dirty="0"/>
              <a:t>Wspieranie strategii niskoemisyjnych na terenie </a:t>
            </a:r>
            <a:endParaRPr lang="pl-PL" i="1" dirty="0" smtClean="0"/>
          </a:p>
          <a:p>
            <a:pPr algn="just"/>
            <a:r>
              <a:rPr lang="pl-PL" i="1" dirty="0"/>
              <a:t> </a:t>
            </a:r>
            <a:r>
              <a:rPr lang="pl-PL" i="1" dirty="0" smtClean="0"/>
              <a:t>     Gminy </a:t>
            </a:r>
            <a:r>
              <a:rPr lang="pl-PL" i="1" dirty="0"/>
              <a:t>Pobiedziska poprzez tworzenie kompleksowej infrastruktury…”;</a:t>
            </a:r>
          </a:p>
          <a:p>
            <a:pPr algn="just"/>
            <a:endParaRPr lang="pl-PL" i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pełnienie nadzorów budowlanych w </a:t>
            </a:r>
            <a:r>
              <a:rPr lang="pl-PL" dirty="0" smtClean="0"/>
              <a:t>ramach </a:t>
            </a:r>
            <a:r>
              <a:rPr lang="pl-PL" dirty="0"/>
              <a:t>inwestycji realizowanych w oparciu o projekt: </a:t>
            </a:r>
            <a:r>
              <a:rPr lang="pl-PL" dirty="0" smtClean="0"/>
              <a:t>„</a:t>
            </a:r>
            <a:r>
              <a:rPr lang="pl-PL" i="1" dirty="0" smtClean="0"/>
              <a:t>Wspieranie </a:t>
            </a:r>
            <a:r>
              <a:rPr lang="pl-PL" i="1" dirty="0"/>
              <a:t>strategii niskoemisyjnych na terenie Gminy Pobiedziska</a:t>
            </a:r>
            <a:r>
              <a:rPr lang="pl-PL" i="1" dirty="0" smtClean="0"/>
              <a:t>….</a:t>
            </a:r>
            <a:r>
              <a:rPr lang="pl-PL" dirty="0" smtClean="0"/>
              <a:t>”;</a:t>
            </a:r>
          </a:p>
          <a:p>
            <a:pPr algn="just"/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i="1" dirty="0" smtClean="0"/>
              <a:t>budowę </a:t>
            </a:r>
            <a:r>
              <a:rPr lang="pl-PL" i="1" dirty="0"/>
              <a:t>ZWP przy Dworcu Kolejowym w Pobiedziskach -Letnisko – Zad. 2.1. w ramach Projektu pn. „Wspieranie strategii niskoemisyjnych na terenie gminy </a:t>
            </a:r>
            <a:r>
              <a:rPr lang="pl-PL" i="1" dirty="0" smtClean="0"/>
              <a:t>Pobiedziska……”.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  <a:p>
            <a:pPr algn="just"/>
            <a:endParaRPr lang="pl-PL" dirty="0"/>
          </a:p>
        </p:txBody>
      </p:sp>
      <p:pic>
        <p:nvPicPr>
          <p:cNvPr id="5" name="Picture 6" descr="efrr_samorzad_k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20" y="4568505"/>
            <a:ext cx="8310245" cy="116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672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1" y="281941"/>
            <a:ext cx="6752822" cy="1039906"/>
          </a:xfrm>
        </p:spPr>
        <p:txBody>
          <a:bodyPr>
            <a:normAutofit fontScale="90000"/>
          </a:bodyPr>
          <a:lstStyle/>
          <a:p>
            <a:r>
              <a:rPr lang="pl-PL" sz="2400" dirty="0"/>
              <a:t/>
            </a:r>
            <a:br>
              <a:rPr lang="pl-PL" sz="2400" dirty="0"/>
            </a:br>
            <a:r>
              <a:rPr lang="pl-PL" sz="2000" b="1" dirty="0" smtClean="0">
                <a:latin typeface="+mn-lt"/>
              </a:rPr>
              <a:t>Ogłoszono postępowania </a:t>
            </a:r>
            <a:r>
              <a:rPr lang="pl-PL" sz="2000" b="1" dirty="0" smtClean="0">
                <a:latin typeface="+mn-lt"/>
              </a:rPr>
              <a:t>przetargowe na:</a:t>
            </a:r>
            <a:r>
              <a:rPr lang="pl-PL" sz="2000" dirty="0">
                <a:latin typeface="+mn-lt"/>
              </a:rPr>
              <a:t/>
            </a:r>
            <a:br>
              <a:rPr lang="pl-PL" sz="2000" dirty="0">
                <a:latin typeface="+mn-lt"/>
              </a:rPr>
            </a:br>
            <a:r>
              <a:rPr lang="pl-PL" sz="2000" dirty="0">
                <a:latin typeface="+mn-lt"/>
              </a:rPr>
              <a:t/>
            </a:r>
            <a:br>
              <a:rPr lang="pl-PL" sz="2000" dirty="0">
                <a:latin typeface="+mn-lt"/>
              </a:rPr>
            </a:br>
            <a:endParaRPr lang="pl-PL" sz="2000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0456" y="1039907"/>
            <a:ext cx="8397025" cy="531158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pl-PL" sz="2000" dirty="0" smtClean="0"/>
          </a:p>
          <a:p>
            <a:pPr marL="0" lvl="0" indent="0">
              <a:buNone/>
            </a:pPr>
            <a:endParaRPr lang="pl-PL" sz="2000" dirty="0" smtClean="0"/>
          </a:p>
          <a:p>
            <a:pPr marL="0" lvl="0" indent="0">
              <a:buNone/>
            </a:pPr>
            <a:endParaRPr lang="pl-PL" sz="2000" dirty="0"/>
          </a:p>
        </p:txBody>
      </p:sp>
      <p:sp>
        <p:nvSpPr>
          <p:cNvPr id="4" name="Prostokąt 3"/>
          <p:cNvSpPr/>
          <p:nvPr/>
        </p:nvSpPr>
        <p:spPr>
          <a:xfrm>
            <a:off x="296577" y="1733578"/>
            <a:ext cx="836199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o</a:t>
            </a:r>
            <a:r>
              <a:rPr lang="pl-PL" dirty="0" smtClean="0"/>
              <a:t>pracowanie projektów miejscowych planów zagospodarowania przestrzennego dla dz. 18/29 ark. 30 w Pobiedziskach oraz w rejonie Jeziora </a:t>
            </a:r>
            <a:r>
              <a:rPr lang="pl-PL" dirty="0" err="1" smtClean="0"/>
              <a:t>Biezdruchowo</a:t>
            </a:r>
            <a:r>
              <a:rPr lang="pl-PL" dirty="0" smtClean="0"/>
              <a:t> w Pobiedziskach;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b</a:t>
            </a:r>
            <a:r>
              <a:rPr lang="pl-PL" dirty="0" smtClean="0"/>
              <a:t>udowę </a:t>
            </a:r>
            <a:r>
              <a:rPr lang="pl-PL" dirty="0"/>
              <a:t>bezpiecznego przejścia podziemnego pieszego pod torami kolejowymi w ramach Budowy Zintegrowanego Węzła Przesiadkowego (ZWP) przy Dworcu Kolejowym w Pobiedziskach w formule „zaprojektuj i wybuduj” - Zad. 1.1. w ramach Projektu pn. „Wspieranie strategii niskoemisyjnych na terenie gminy </a:t>
            </a:r>
            <a:r>
              <a:rPr lang="pl-PL" dirty="0" smtClean="0"/>
              <a:t>Pobiedziska”;</a:t>
            </a:r>
            <a:endParaRPr lang="pl-PL" dirty="0" smtClean="0"/>
          </a:p>
          <a:p>
            <a:pPr algn="just"/>
            <a:r>
              <a:rPr lang="pl-PL" dirty="0" smtClean="0"/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ś</a:t>
            </a:r>
            <a:r>
              <a:rPr lang="pl-PL" dirty="0" smtClean="0"/>
              <a:t>wiadczenie usług w zakresie przewozu dzieci niepełnosprawnych do szkół i przedszkoli na terenie Miasta i Gminy Pobiedziska wraz ze sprawowaniem opieki;</a:t>
            </a:r>
          </a:p>
          <a:p>
            <a:pPr algn="just"/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/>
              <a:t>kompleksową </a:t>
            </a:r>
            <a:r>
              <a:rPr lang="pl-PL" dirty="0"/>
              <a:t>termomodernizację Przedszkola w </a:t>
            </a:r>
            <a:r>
              <a:rPr lang="pl-PL" dirty="0" smtClean="0"/>
              <a:t>Pomarzanowicach.</a:t>
            </a:r>
            <a:endParaRPr lang="pl-PL" dirty="0"/>
          </a:p>
          <a:p>
            <a:pPr algn="just"/>
            <a:endParaRPr lang="pl-PL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pic>
        <p:nvPicPr>
          <p:cNvPr id="6" name="Picture 6" descr="efrr_samorzad_k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24" y="5555476"/>
            <a:ext cx="8310245" cy="116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163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283562"/>
            <a:ext cx="7668643" cy="688895"/>
          </a:xfrm>
        </p:spPr>
        <p:txBody>
          <a:bodyPr>
            <a:normAutofit fontScale="90000"/>
          </a:bodyPr>
          <a:lstStyle/>
          <a:p>
            <a:r>
              <a:rPr lang="pl-PL" sz="2400" dirty="0"/>
              <a:t/>
            </a:r>
            <a:br>
              <a:rPr lang="pl-PL" sz="2400" dirty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64745" y="575733"/>
            <a:ext cx="8026111" cy="5475111"/>
          </a:xfrm>
        </p:spPr>
        <p:txBody>
          <a:bodyPr>
            <a:normAutofit/>
          </a:bodyPr>
          <a:lstStyle/>
          <a:p>
            <a:pPr algn="just"/>
            <a:endParaRPr lang="pl-PL" sz="1800" dirty="0" smtClean="0"/>
          </a:p>
          <a:p>
            <a:pPr marL="0" indent="0">
              <a:buNone/>
            </a:pPr>
            <a:r>
              <a:rPr lang="pl-PL" sz="1800" b="1" dirty="0" smtClean="0"/>
              <a:t>Trwają </a:t>
            </a:r>
            <a:r>
              <a:rPr lang="pl-PL" sz="1800" b="1" dirty="0"/>
              <a:t>prace komisji nad rozstrzygnięciem przetargów: </a:t>
            </a:r>
          </a:p>
          <a:p>
            <a:pPr marL="285750" indent="-285750" algn="just"/>
            <a:r>
              <a:rPr lang="pl-PL" sz="1800" dirty="0"/>
              <a:t>usługi pocztowe dla Urzędu Miasta i Gminy w Pobiedziskach – 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zgodnie </a:t>
            </a:r>
            <a:r>
              <a:rPr lang="pl-PL" sz="1800" dirty="0"/>
              <a:t>z art. 138 o – usługi </a:t>
            </a:r>
            <a:r>
              <a:rPr lang="pl-PL" sz="1800" dirty="0" smtClean="0"/>
              <a:t>społeczne;</a:t>
            </a:r>
            <a:endParaRPr lang="pl-PL" sz="1800" dirty="0"/>
          </a:p>
          <a:p>
            <a:pPr marL="285750" indent="-285750" algn="just"/>
            <a:r>
              <a:rPr lang="pl-PL" sz="1800" dirty="0"/>
              <a:t>zakup środków transportu publicznego w ramach </a:t>
            </a:r>
            <a:r>
              <a:rPr lang="pl-PL" sz="1800" dirty="0" smtClean="0"/>
              <a:t>projektu; </a:t>
            </a:r>
            <a:endParaRPr lang="pl-PL" sz="1800" dirty="0"/>
          </a:p>
          <a:p>
            <a:pPr algn="just"/>
            <a:r>
              <a:rPr lang="pl-PL" sz="1800" dirty="0"/>
              <a:t>budowę ZWP w Biskupicach oraz modernizację Placu Piastowskiego w Jerzykowie w ramach Projektu „Wspieranie strategii niskoemisyjnych na terenie Gminy Pobiedziska</a:t>
            </a:r>
            <a:r>
              <a:rPr lang="pl-PL" sz="1800" dirty="0" smtClean="0"/>
              <a:t>…”.</a:t>
            </a:r>
          </a:p>
          <a:p>
            <a:pPr algn="just"/>
            <a:endParaRPr lang="pl-PL" sz="1800" i="1" dirty="0"/>
          </a:p>
        </p:txBody>
      </p:sp>
      <p:pic>
        <p:nvPicPr>
          <p:cNvPr id="8" name="Picture 6" descr="efrr_samorzad_k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22" y="5328356"/>
            <a:ext cx="8310245" cy="99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547030" y="3004224"/>
            <a:ext cx="772212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r>
              <a:rPr lang="pl-PL" b="1" dirty="0" smtClean="0">
                <a:solidFill>
                  <a:prstClr val="black"/>
                </a:solidFill>
                <a:ea typeface="+mj-ea"/>
                <a:cs typeface="+mj-cs"/>
              </a:rPr>
              <a:t>Rozstrzygnięto</a:t>
            </a:r>
            <a:r>
              <a:rPr lang="pl-PL" b="1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pl-PL" b="1" dirty="0">
                <a:solidFill>
                  <a:prstClr val="black"/>
                </a:solidFill>
                <a:ea typeface="+mj-ea"/>
                <a:cs typeface="+mj-cs"/>
              </a:rPr>
              <a:t>postępowania na</a:t>
            </a:r>
            <a:r>
              <a:rPr lang="pl-PL" b="1" dirty="0" smtClean="0">
                <a:solidFill>
                  <a:prstClr val="black"/>
                </a:solidFill>
                <a:ea typeface="+mj-ea"/>
                <a:cs typeface="+mj-cs"/>
              </a:rPr>
              <a:t>:</a:t>
            </a:r>
          </a:p>
          <a:p>
            <a:endParaRPr lang="pl-PL" b="1" dirty="0" smtClean="0">
              <a:solidFill>
                <a:prstClr val="black"/>
              </a:solidFill>
              <a:latin typeface="Calibri Light" panose="020F0302020204030204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budowę oświetlenia ulicznego w miejscowości Biskupice w rejonie ulic Śliwkowa, Gruszkowa, Morelowa, Jabłkowa</a:t>
            </a:r>
            <a:r>
              <a:rPr lang="pl-PL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zakup wraz z  dostawą kruszywa naturalnego łamanego na ulepszenie dróg gruntowych w Gminie Pobiedziska w roku 2017</a:t>
            </a:r>
            <a:r>
              <a:rPr lang="pl-PL" sz="2000" dirty="0"/>
              <a:t>.</a:t>
            </a:r>
          </a:p>
          <a:p>
            <a:endParaRPr lang="pl-PL" sz="2000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sz="20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694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628365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1235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Ponadto: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64746" y="1592151"/>
            <a:ext cx="7886700" cy="4899148"/>
          </a:xfrm>
        </p:spPr>
        <p:txBody>
          <a:bodyPr>
            <a:normAutofit/>
          </a:bodyPr>
          <a:lstStyle/>
          <a:p>
            <a:r>
              <a:rPr lang="pl-PL" sz="1800" dirty="0" smtClean="0"/>
              <a:t>w dniu </a:t>
            </a:r>
            <a:r>
              <a:rPr lang="pl-PL" sz="1800" dirty="0"/>
              <a:t>31 marca br. </a:t>
            </a:r>
            <a:r>
              <a:rPr lang="pl-PL" sz="1800" dirty="0" smtClean="0"/>
              <a:t>wzięto udział w Gali </a:t>
            </a:r>
            <a:r>
              <a:rPr lang="pl-PL" sz="1800" dirty="0"/>
              <a:t>Przyjaciół Przedszkola z okazji obchodów 70-lecia Przedszkola „Wesołe Skrzaty</a:t>
            </a:r>
            <a:r>
              <a:rPr lang="pl-PL" sz="1800" dirty="0" smtClean="0"/>
              <a:t>”;</a:t>
            </a:r>
            <a:endParaRPr lang="pl-PL" sz="1800" dirty="0"/>
          </a:p>
        </p:txBody>
      </p:sp>
      <p:pic>
        <p:nvPicPr>
          <p:cNvPr id="1026" name="Picture 2" descr="http://www.pobiedziska.pl/wp-content/uploads/2017/04/DSC_7489-1024x7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215" y="2375734"/>
            <a:ext cx="5809583" cy="3960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749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628365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1235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Ponadto: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64746" y="1592151"/>
            <a:ext cx="7886700" cy="4899148"/>
          </a:xfrm>
        </p:spPr>
        <p:txBody>
          <a:bodyPr>
            <a:normAutofit/>
          </a:bodyPr>
          <a:lstStyle/>
          <a:p>
            <a:pPr algn="just"/>
            <a:endParaRPr lang="pl-PL" sz="1800" dirty="0" smtClean="0"/>
          </a:p>
          <a:p>
            <a:pPr algn="just"/>
            <a:r>
              <a:rPr lang="pl-PL" sz="1800" dirty="0"/>
              <a:t>Poseł na Sejm RP Bartłomiej Wróblewski przebywając w Pobiedziskach 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3 </a:t>
            </a:r>
            <a:r>
              <a:rPr lang="pl-PL" sz="1800" dirty="0"/>
              <a:t>kwietnia br. odwiedził </a:t>
            </a:r>
            <a:r>
              <a:rPr lang="pl-PL" sz="1800" dirty="0" smtClean="0"/>
              <a:t>budowę </a:t>
            </a:r>
            <a:r>
              <a:rPr lang="pl-PL" sz="1800" dirty="0"/>
              <a:t>tunelu pod linią kolejową </a:t>
            </a:r>
            <a:r>
              <a:rPr lang="pl-PL" sz="1800" dirty="0" smtClean="0"/>
              <a:t>Poznań-Skandawa;</a:t>
            </a:r>
            <a:endParaRPr lang="pl-PL" sz="1800" dirty="0"/>
          </a:p>
        </p:txBody>
      </p:sp>
      <p:pic>
        <p:nvPicPr>
          <p:cNvPr id="2050" name="Picture 2" descr="17759807_1425181454210545_5090511992280279176_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730" y="2990626"/>
            <a:ext cx="4597048" cy="3302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80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628365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1235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Ponadto: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180623" y="1592151"/>
            <a:ext cx="8466666" cy="4899148"/>
          </a:xfrm>
        </p:spPr>
        <p:txBody>
          <a:bodyPr>
            <a:normAutofit/>
          </a:bodyPr>
          <a:lstStyle/>
          <a:p>
            <a:pPr algn="just"/>
            <a:endParaRPr lang="pl-PL" sz="1800" dirty="0" smtClean="0"/>
          </a:p>
          <a:p>
            <a:pPr algn="just"/>
            <a:r>
              <a:rPr lang="pl-PL" sz="1600" dirty="0"/>
              <a:t>5 kwietnia </a:t>
            </a:r>
            <a:r>
              <a:rPr lang="pl-PL" sz="1600" dirty="0" smtClean="0"/>
              <a:t>br. podpisano </a:t>
            </a:r>
            <a:r>
              <a:rPr lang="pl-PL" sz="1600" dirty="0"/>
              <a:t>umowę w ramach realizacji Projektu: „Wspieranie strategii niskoemisyjnych na terenie gminy Pobiedziska poprzez tworzenie kompleksowej infrastruktury Zintegrowanych Węzłów Przesiadkowych w Biskupicach, Pobiedziskach i Pobiedziskach Letnisko wraz z zakupem środków transportu publicznego</a:t>
            </a:r>
            <a:r>
              <a:rPr lang="pl-PL" sz="1600" dirty="0" smtClean="0"/>
              <a:t>”. Umowę </a:t>
            </a:r>
            <a:r>
              <a:rPr lang="pl-PL" sz="1600" dirty="0"/>
              <a:t>opiewającą na kwotę blisko 4 mln złotych (3.948.697,39 zł) zrealizuje firma STRABAG Sp. z o.o. z siedzibą w Pruszkowie</a:t>
            </a:r>
            <a:r>
              <a:rPr lang="pl-PL" sz="1600" dirty="0" smtClean="0"/>
              <a:t>. W </a:t>
            </a:r>
            <a:r>
              <a:rPr lang="pl-PL" sz="1600" dirty="0"/>
              <a:t>ramach kontraktu zrealizowane zostaną dwie ścieżki rowerowe</a:t>
            </a:r>
            <a:r>
              <a:rPr lang="pl-PL" sz="1600" dirty="0" smtClean="0"/>
              <a:t>. </a:t>
            </a:r>
            <a:r>
              <a:rPr lang="pl-PL" sz="1600" b="1" dirty="0" smtClean="0"/>
              <a:t>Pierwsza </a:t>
            </a:r>
            <a:r>
              <a:rPr lang="pl-PL" sz="1600" b="1" dirty="0"/>
              <a:t>ścieżka rowerowa od Zintegrowanego Węzła Przesiadkowego w Pobiedziskach w rejon szkoły i przedszkola oraz parkingu przy ul. Podgórnej w Pobiedziskach. Wartość działania 790.943,80 zł</a:t>
            </a:r>
            <a:r>
              <a:rPr lang="pl-PL" sz="1600" b="1" dirty="0" smtClean="0"/>
              <a:t>. Druga </a:t>
            </a:r>
            <a:r>
              <a:rPr lang="pl-PL" sz="1600" b="1" dirty="0"/>
              <a:t>ścieżka rowerowa wytyczona zostanie od Zintegrowanego Węzła Przesiadkowego w Pobiedziskach w rejon ul. Kiszkowskiej. W ramach działania wybudowane zostanie podziemne przejście dla pieszych i rowerzystów pod drogą wojewódzką. Wartość działania 3.157.753,58 zł.</a:t>
            </a:r>
          </a:p>
          <a:p>
            <a:pPr marL="0" indent="0" algn="just">
              <a:buNone/>
            </a:pPr>
            <a:r>
              <a:rPr lang="pl-PL" sz="1600" b="1" dirty="0" smtClean="0"/>
              <a:t>      Termin </a:t>
            </a:r>
            <a:r>
              <a:rPr lang="pl-PL" sz="1600" b="1" dirty="0"/>
              <a:t>realizacji</a:t>
            </a:r>
            <a:r>
              <a:rPr lang="pl-PL" sz="1600" dirty="0"/>
              <a:t> ścieżki rowerowej </a:t>
            </a:r>
            <a:r>
              <a:rPr lang="pl-PL" sz="1600" b="1" dirty="0"/>
              <a:t>w rejon szkoły i ul. Podgórnej</a:t>
            </a:r>
            <a:r>
              <a:rPr lang="pl-PL" sz="1600" dirty="0"/>
              <a:t> przewidziany jest na </a:t>
            </a:r>
            <a:r>
              <a:rPr lang="pl-PL" sz="1600" dirty="0" smtClean="0"/>
              <a:t> </a:t>
            </a:r>
            <a:r>
              <a:rPr lang="pl-PL" sz="1600" b="1" dirty="0" smtClean="0"/>
              <a:t>koniec </a:t>
            </a:r>
            <a:r>
              <a:rPr lang="pl-PL" sz="1600" b="1" dirty="0"/>
              <a:t>sierpnia 2017</a:t>
            </a:r>
            <a:r>
              <a:rPr lang="pl-PL" sz="1600" dirty="0"/>
              <a:t>, </a:t>
            </a:r>
            <a:r>
              <a:rPr lang="pl-PL" sz="1600" b="1" dirty="0"/>
              <a:t>a</a:t>
            </a:r>
            <a:r>
              <a:rPr lang="pl-PL" sz="1600" dirty="0"/>
              <a:t> ścieżki rowerowej </a:t>
            </a:r>
            <a:r>
              <a:rPr lang="pl-PL" sz="1600" b="1" dirty="0"/>
              <a:t>w rejon ul. Kiszkowskiej na koniec  2017 roku.</a:t>
            </a:r>
            <a:endParaRPr lang="pl-PL" sz="1600" dirty="0"/>
          </a:p>
          <a:p>
            <a:pPr marL="0" indent="0" algn="just">
              <a:buNone/>
            </a:pPr>
            <a:endParaRPr lang="pl-PL" sz="1600" dirty="0"/>
          </a:p>
        </p:txBody>
      </p:sp>
      <p:pic>
        <p:nvPicPr>
          <p:cNvPr id="3074" name="Picture 2" descr="efrr_samorzad_k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48" y="5333119"/>
            <a:ext cx="7982885" cy="106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904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628365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1235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Ponadto: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64745" y="1592151"/>
            <a:ext cx="8182543" cy="4899148"/>
          </a:xfrm>
        </p:spPr>
        <p:txBody>
          <a:bodyPr>
            <a:normAutofit/>
          </a:bodyPr>
          <a:lstStyle/>
          <a:p>
            <a:pPr algn="just"/>
            <a:endParaRPr lang="pl-PL" sz="1800" dirty="0" smtClean="0"/>
          </a:p>
        </p:txBody>
      </p:sp>
      <p:pic>
        <p:nvPicPr>
          <p:cNvPr id="3074" name="Picture 2" descr="efrr_samorzad_k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48" y="5333119"/>
            <a:ext cx="7982885" cy="106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pobiedziska.pl/wp-content/uploads/2017/04/DSC_24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34" y="1060763"/>
            <a:ext cx="5023981" cy="33493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pobiedziska.pl/wp-content/uploads/2017/04/DSC_23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690" y="2500360"/>
            <a:ext cx="4172066" cy="27813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848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628365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1235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Ponadto: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325335" y="1524417"/>
            <a:ext cx="8479597" cy="4899148"/>
          </a:xfrm>
        </p:spPr>
        <p:txBody>
          <a:bodyPr>
            <a:normAutofit/>
          </a:bodyPr>
          <a:lstStyle/>
          <a:p>
            <a:pPr algn="just"/>
            <a:r>
              <a:rPr lang="pl-PL" sz="1800" b="1" dirty="0"/>
              <a:t>5 kwietnia 2017 r. w Warszawie Zarząd Związku Międzygminnego „Puszcza Zielonka” podpisał umowę o dofinansowanie na realizację czwartego już etapu projektu kanalizacyjnego pod nazwą „Kanalizacja Obszaru Parku Krajobrazowego Puszcza Zielonka i okolic – etap IV”. </a:t>
            </a:r>
            <a:r>
              <a:rPr lang="pl-PL" sz="1800" dirty="0" smtClean="0"/>
              <a:t>Uroczyste </a:t>
            </a:r>
            <a:r>
              <a:rPr lang="pl-PL" sz="1800" dirty="0"/>
              <a:t>podpisanie umowy miało miejsce w Narodowym Funduszu Ochrony Środowiska i Gospodarki Wodnej w Warszawie. </a:t>
            </a:r>
            <a:r>
              <a:rPr lang="pl-PL" sz="1800" dirty="0" smtClean="0"/>
              <a:t> </a:t>
            </a:r>
            <a:r>
              <a:rPr lang="pl-PL" sz="1800" b="1" dirty="0" smtClean="0"/>
              <a:t>Dofinansowanie </a:t>
            </a:r>
            <a:r>
              <a:rPr lang="pl-PL" sz="1800" b="1" dirty="0"/>
              <a:t>w wysokości prawie 27,4 miliona złotych zostało przyznane w ramach Programu Operacyjnego Infrastruktura i Środowisko</a:t>
            </a:r>
            <a:r>
              <a:rPr lang="pl-PL" sz="1800" b="1" dirty="0" smtClean="0"/>
              <a:t>. </a:t>
            </a:r>
            <a:r>
              <a:rPr lang="pl-PL" sz="1800" dirty="0" smtClean="0"/>
              <a:t>Przedsięwzięcie </a:t>
            </a:r>
            <a:r>
              <a:rPr lang="pl-PL" sz="1800" dirty="0"/>
              <a:t>pod nazwą </a:t>
            </a:r>
            <a:r>
              <a:rPr lang="pl-PL" sz="1800" b="1" dirty="0"/>
              <a:t>„Kanalizacja Obszaru Parku Krajobrazowego Puszcza Zielonka i okolic – etap IV”</a:t>
            </a:r>
            <a:r>
              <a:rPr lang="pl-PL" sz="1800" dirty="0"/>
              <a:t> stanowi kontynuację trzech zakończonych i rozliczonych  Projektów realizowanych w poprzedniej perspektywie finansowej 2007-2013</a:t>
            </a:r>
            <a:r>
              <a:rPr lang="pl-PL" sz="1800" dirty="0" smtClean="0"/>
              <a:t>. Gminy </a:t>
            </a:r>
            <a:r>
              <a:rPr lang="pl-PL" sz="1800" dirty="0"/>
              <a:t>objęte Projektem PZ IV to obszar gmin </a:t>
            </a:r>
            <a:r>
              <a:rPr lang="pl-PL" sz="1800" b="1" dirty="0"/>
              <a:t>Czerwonak, Pobiedziska i </a:t>
            </a:r>
            <a:r>
              <a:rPr lang="pl-PL" sz="1800" b="1" dirty="0" smtClean="0"/>
              <a:t>Swarzędz</a:t>
            </a:r>
            <a:r>
              <a:rPr lang="pl-PL" sz="1800" dirty="0" smtClean="0"/>
              <a:t>;</a:t>
            </a:r>
            <a:endParaRPr lang="pl-PL" sz="1800" dirty="0"/>
          </a:p>
          <a:p>
            <a:pPr algn="just"/>
            <a:endParaRPr lang="pl-PL" sz="1800" dirty="0" smtClean="0"/>
          </a:p>
        </p:txBody>
      </p:sp>
      <p:pic>
        <p:nvPicPr>
          <p:cNvPr id="5122" name="Picture 2" descr="http://www.pobiedziska.pl/wp-content/uploads/2017/04/PODSTAWOWY_CIAG_ZNAKOW_FE_IS_RGB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53" y="4470139"/>
            <a:ext cx="7419270" cy="148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64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628365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191910" y="1197039"/>
            <a:ext cx="8298947" cy="489914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1800" b="1" dirty="0"/>
              <a:t>C</a:t>
            </a:r>
            <a:r>
              <a:rPr lang="pl-PL" sz="1800" b="1" dirty="0" smtClean="0"/>
              <a:t>ałkowity koszt</a:t>
            </a:r>
            <a:r>
              <a:rPr lang="pl-PL" sz="1800" dirty="0" smtClean="0"/>
              <a:t> </a:t>
            </a:r>
            <a:r>
              <a:rPr lang="pl-PL" sz="1800" b="1" dirty="0"/>
              <a:t>to </a:t>
            </a:r>
            <a:r>
              <a:rPr lang="pl-PL" sz="1800" b="1" dirty="0" smtClean="0"/>
              <a:t>53.123.002,77 </a:t>
            </a:r>
            <a:r>
              <a:rPr lang="pl-PL" sz="1800" b="1" dirty="0"/>
              <a:t>zł brutto, z czego </a:t>
            </a:r>
            <a:r>
              <a:rPr lang="pl-PL" sz="1800" b="1" dirty="0" smtClean="0"/>
              <a:t>27.393.782,60 </a:t>
            </a:r>
            <a:r>
              <a:rPr lang="pl-PL" sz="1800" b="1" dirty="0"/>
              <a:t>zł 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to </a:t>
            </a:r>
            <a:r>
              <a:rPr lang="pl-PL" sz="1800" dirty="0"/>
              <a:t>dofinansowanie z Unii Europejskiej (dofinansowanie stanowi 63,7% kosztów kwalifikowanych</a:t>
            </a:r>
            <a:r>
              <a:rPr lang="pl-PL" sz="1800" dirty="0" smtClean="0"/>
              <a:t>). </a:t>
            </a:r>
            <a:r>
              <a:rPr lang="pl-PL" sz="1800" b="1" dirty="0" smtClean="0"/>
              <a:t>Projekt </a:t>
            </a:r>
            <a:r>
              <a:rPr lang="pl-PL" sz="1800" b="1" dirty="0"/>
              <a:t>„Kanalizacja Obszaru Parku Krajobrazowego Puszcza Zielonka i okolic – etap IV” realizowany będzie w latach 2017-2020.</a:t>
            </a:r>
          </a:p>
          <a:p>
            <a:pPr algn="just"/>
            <a:endParaRPr lang="pl-PL" sz="1800" b="1" dirty="0" smtClean="0"/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39437"/>
              </p:ext>
            </p:extLst>
          </p:nvPr>
        </p:nvGraphicFramePr>
        <p:xfrm>
          <a:off x="697868" y="2412859"/>
          <a:ext cx="7711950" cy="701040"/>
        </p:xfrm>
        <a:graphic>
          <a:graphicData uri="http://schemas.openxmlformats.org/drawingml/2006/table">
            <a:tbl>
              <a:tblPr/>
              <a:tblGrid>
                <a:gridCol w="1617975"/>
                <a:gridCol w="1818744"/>
                <a:gridCol w="1818744"/>
                <a:gridCol w="2456487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effectLst/>
                        </a:rPr>
                        <a:t>Długość sieci</a:t>
                      </a:r>
                      <a:endParaRPr lang="pl-PL" sz="16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effectLst/>
                        </a:rPr>
                        <a:t>Mieszkańcy</a:t>
                      </a:r>
                      <a:endParaRPr lang="pl-PL" sz="16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effectLst/>
                        </a:rPr>
                        <a:t>Wartość Projektu</a:t>
                      </a:r>
                      <a:endParaRPr lang="pl-PL" sz="16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effectLst/>
                        </a:rPr>
                        <a:t>Dofinansowanie UE</a:t>
                      </a:r>
                      <a:endParaRPr lang="pl-PL" sz="16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l-PL" b="1">
                          <a:effectLst/>
                        </a:rPr>
                        <a:t>31,3 km</a:t>
                      </a:r>
                      <a:endParaRPr lang="pl-PL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effectLst/>
                        </a:rPr>
                        <a:t>2940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effectLst/>
                        </a:rPr>
                        <a:t>53,1 mln zł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effectLst/>
                        </a:rPr>
                        <a:t>27,4 mln zł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6148" name="Picture 4" descr="http://www.pobiedziska.pl/wp-content/uploads/2017/04/2017_04_05_Podpisanie_PZIV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024" y="3113899"/>
            <a:ext cx="5868144" cy="3382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576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65" y="1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b="1" dirty="0" smtClean="0">
                <a:latin typeface="+mn-lt"/>
              </a:rPr>
              <a:t/>
            </a:r>
            <a:br>
              <a:rPr lang="pl-PL" sz="2400" b="1" dirty="0" smtClean="0">
                <a:latin typeface="+mn-lt"/>
              </a:rPr>
            </a:br>
            <a:r>
              <a:rPr lang="pl-PL" sz="2400" b="1" dirty="0">
                <a:latin typeface="+mn-lt"/>
              </a:rPr>
              <a:t/>
            </a:r>
            <a:br>
              <a:rPr lang="pl-PL" sz="2400" b="1" dirty="0">
                <a:latin typeface="+mn-lt"/>
              </a:rPr>
            </a:br>
            <a:r>
              <a:rPr lang="pl-PL" sz="2400" b="1" dirty="0" smtClean="0">
                <a:latin typeface="+mn-lt"/>
              </a:rPr>
              <a:t>Realizowane </a:t>
            </a:r>
            <a:r>
              <a:rPr lang="pl-PL" sz="2400" b="1" dirty="0">
                <a:latin typeface="+mn-lt"/>
              </a:rPr>
              <a:t>są umowy związane </a:t>
            </a:r>
            <a:r>
              <a:rPr lang="pl-PL" sz="2400" b="1" dirty="0" smtClean="0">
                <a:latin typeface="+mn-lt"/>
              </a:rPr>
              <a:t>z:</a:t>
            </a: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0020" y="1039907"/>
            <a:ext cx="8724900" cy="5311587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endParaRPr lang="pl-PL" sz="1800" dirty="0" smtClean="0"/>
          </a:p>
          <a:p>
            <a:pPr>
              <a:buFontTx/>
              <a:buChar char="-"/>
            </a:pPr>
            <a:endParaRPr lang="pl-PL" sz="1800" dirty="0"/>
          </a:p>
          <a:p>
            <a:pPr>
              <a:buFontTx/>
              <a:buChar char="-"/>
            </a:pPr>
            <a:r>
              <a:rPr lang="pl-PL" sz="1800" dirty="0" smtClean="0"/>
              <a:t>rozbiórką </a:t>
            </a:r>
            <a:r>
              <a:rPr lang="pl-PL" sz="1800" dirty="0"/>
              <a:t>i remontem budynków gospodarczych </a:t>
            </a:r>
            <a:r>
              <a:rPr lang="pl-PL" sz="1800" dirty="0" smtClean="0"/>
              <a:t>przy </a:t>
            </a:r>
            <a:r>
              <a:rPr lang="pl-PL" sz="1800" dirty="0"/>
              <a:t>ul. Kostrzyńskiej 15</a:t>
            </a:r>
            <a:r>
              <a:rPr lang="pl-PL" sz="1800" dirty="0" smtClean="0"/>
              <a:t>;</a:t>
            </a:r>
          </a:p>
          <a:p>
            <a:pPr marL="0" indent="0">
              <a:buNone/>
            </a:pPr>
            <a:endParaRPr lang="pl-PL" sz="1800" dirty="0"/>
          </a:p>
          <a:p>
            <a:pPr>
              <a:buFontTx/>
              <a:buChar char="-"/>
            </a:pPr>
            <a:r>
              <a:rPr lang="pl-PL" sz="1800" dirty="0" smtClean="0"/>
              <a:t>budową ulicy </a:t>
            </a:r>
            <a:r>
              <a:rPr lang="pl-PL" sz="1800" dirty="0"/>
              <a:t>Bocznej </a:t>
            </a:r>
            <a:r>
              <a:rPr lang="pl-PL" sz="1800" dirty="0" smtClean="0"/>
              <a:t>w miejscowości Pobiedziska Letnisko</a:t>
            </a:r>
            <a:r>
              <a:rPr lang="pl-PL" sz="1800" dirty="0"/>
              <a:t>;</a:t>
            </a:r>
            <a:endParaRPr lang="pl-PL" sz="1800" dirty="0" smtClean="0"/>
          </a:p>
          <a:p>
            <a:pPr>
              <a:buFontTx/>
              <a:buChar char="-"/>
            </a:pPr>
            <a:endParaRPr lang="pl-PL" sz="1800" dirty="0" smtClean="0"/>
          </a:p>
          <a:p>
            <a:pPr algn="just">
              <a:buFontTx/>
              <a:buChar char="-"/>
            </a:pPr>
            <a:r>
              <a:rPr lang="pl-PL" sz="1800" dirty="0"/>
              <a:t>z</a:t>
            </a:r>
            <a:r>
              <a:rPr lang="pl-PL" sz="1800" dirty="0" smtClean="0"/>
              <a:t>aprojektowaniem i budową Węzłów przesiadkowych w Pobiedziskach i Biskupicach (parkingi, wiaty rowerowe, dworzec autobusowy, drogi dojazdowe, chodniki, ścieżki rowerowe, tunel pieszo-rowerowy pod drogą wojewódzką (dawniejszą drogą krajową </a:t>
            </a:r>
            <a:br>
              <a:rPr lang="pl-PL" sz="1800" dirty="0" smtClean="0"/>
            </a:br>
            <a:r>
              <a:rPr lang="pl-PL" sz="1800" dirty="0" smtClean="0"/>
              <a:t>nr 5, przebudową ul. Kiszkowskiej);</a:t>
            </a:r>
          </a:p>
          <a:p>
            <a:pPr>
              <a:buFontTx/>
              <a:buChar char="-"/>
            </a:pPr>
            <a:endParaRPr lang="pl-PL" sz="1800" dirty="0" smtClean="0"/>
          </a:p>
          <a:p>
            <a:pPr marL="0" indent="0">
              <a:buNone/>
            </a:pPr>
            <a:r>
              <a:rPr lang="pl-PL" sz="1800" dirty="0" smtClean="0"/>
              <a:t>      </a:t>
            </a:r>
            <a:endParaRPr lang="pl-PL" sz="18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585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628365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1235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Ponadto: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258622" y="1558284"/>
            <a:ext cx="8298947" cy="4899148"/>
          </a:xfrm>
        </p:spPr>
        <p:txBody>
          <a:bodyPr>
            <a:normAutofit/>
          </a:bodyPr>
          <a:lstStyle/>
          <a:p>
            <a:pPr algn="just"/>
            <a:r>
              <a:rPr lang="pl-PL" sz="1800" dirty="0" smtClean="0"/>
              <a:t>społeczność </a:t>
            </a:r>
            <a:r>
              <a:rPr lang="pl-PL" sz="1800" dirty="0"/>
              <a:t>Zespołu Szkół w Pobiedziskach po raz kolejny miała okazję wyrazić wdzięczność wszystkim Przyjaciołom, którzy systematycznie wspierają działalność edukacyjną i kulturalną placówki. Dla uczniów i pracowników szkoły niezwykle ważne i budujące jest to, że tak wiele osób i instytucji wspiera ich działalność słowem, życzliwą aprobatą a często i konkretnymi czynami.</a:t>
            </a:r>
            <a:r>
              <a:rPr lang="pl-PL" sz="1800" b="1" dirty="0"/>
              <a:t> </a:t>
            </a:r>
            <a:r>
              <a:rPr lang="pl-PL" sz="1800" dirty="0" smtClean="0"/>
              <a:t>Tym </a:t>
            </a:r>
            <a:r>
              <a:rPr lang="pl-PL" sz="1800" dirty="0"/>
              <a:t>razem pod hasłem „Bądź  dobry jak chleb” 6 kwietnia br. w auli im. Jana Pawła II </a:t>
            </a:r>
            <a:r>
              <a:rPr lang="pl-PL" sz="1800" dirty="0" smtClean="0"/>
              <a:t>odbył</a:t>
            </a:r>
            <a:r>
              <a:rPr lang="pl-PL" sz="1800" dirty="0"/>
              <a:t>  </a:t>
            </a:r>
            <a:r>
              <a:rPr lang="pl-PL" sz="1800" dirty="0" smtClean="0"/>
              <a:t>się Koncert </a:t>
            </a:r>
            <a:r>
              <a:rPr lang="pl-PL" sz="1800" dirty="0"/>
              <a:t>dla Przyjaciół </a:t>
            </a:r>
            <a:r>
              <a:rPr lang="pl-PL" sz="1800" dirty="0" smtClean="0"/>
              <a:t>Szkoły;</a:t>
            </a:r>
            <a:endParaRPr lang="pl-PL" sz="1800" dirty="0"/>
          </a:p>
          <a:p>
            <a:pPr algn="just"/>
            <a:endParaRPr lang="pl-PL" sz="1800" b="1" dirty="0" smtClean="0"/>
          </a:p>
        </p:txBody>
      </p:sp>
      <p:pic>
        <p:nvPicPr>
          <p:cNvPr id="7170" name="Picture 2" descr="http://www.pobiedziska.pl/wp-content/uploads/2017/04/DSC_03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3207959"/>
            <a:ext cx="5046133" cy="3344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35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628365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1235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Ponadto: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191910" y="1151884"/>
            <a:ext cx="8298947" cy="4899148"/>
          </a:xfrm>
        </p:spPr>
        <p:txBody>
          <a:bodyPr>
            <a:normAutofit/>
          </a:bodyPr>
          <a:lstStyle/>
          <a:p>
            <a:pPr algn="just"/>
            <a:r>
              <a:rPr lang="pl-PL" sz="1800" dirty="0"/>
              <a:t>7 kwietnia </a:t>
            </a:r>
            <a:r>
              <a:rPr lang="pl-PL" sz="1800" dirty="0" smtClean="0"/>
              <a:t>br. odbyła </a:t>
            </a:r>
            <a:r>
              <a:rPr lang="pl-PL" sz="1800" dirty="0"/>
              <a:t>się uroczystość 50 </a:t>
            </a:r>
            <a:r>
              <a:rPr lang="pl-PL" sz="1800" dirty="0" smtClean="0"/>
              <a:t>- </a:t>
            </a:r>
            <a:r>
              <a:rPr lang="pl-PL" sz="1800" dirty="0" err="1" smtClean="0"/>
              <a:t>lecia</a:t>
            </a:r>
            <a:r>
              <a:rPr lang="pl-PL" sz="1800" dirty="0" smtClean="0"/>
              <a:t> </a:t>
            </a:r>
            <a:r>
              <a:rPr lang="pl-PL" sz="1800" dirty="0"/>
              <a:t>działalności zawodowej 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Tadeusza </a:t>
            </a:r>
            <a:r>
              <a:rPr lang="pl-PL" sz="1800" dirty="0"/>
              <a:t>Panowicza, miłośnika archeologii i historii. Swoje zawodowe życie spędził w Muzeum Pierwszych Piastów na Lednicy oraz w kilku placówkach kulturalnych. Jako publicysta opublikował setki cennych artykułów historycznych i folklorystycznych. Jest autorem ważnych dla nauki odkryć archeologicznych i dawnych </a:t>
            </a:r>
            <a:r>
              <a:rPr lang="pl-PL" sz="1800" dirty="0" smtClean="0"/>
              <a:t>osad, </a:t>
            </a:r>
            <a:r>
              <a:rPr lang="pl-PL" sz="1800" dirty="0"/>
              <a:t>np. cmentarzysk pradziejowych i wczesnośredniowiecznych oraz innych zabytków i </a:t>
            </a:r>
            <a:r>
              <a:rPr lang="pl-PL" sz="1800" dirty="0" smtClean="0"/>
              <a:t>dokumentów;</a:t>
            </a:r>
            <a:endParaRPr lang="pl-PL" sz="1800" dirty="0"/>
          </a:p>
          <a:p>
            <a:pPr algn="just"/>
            <a:endParaRPr lang="pl-PL" sz="1800" b="1" dirty="0" smtClean="0"/>
          </a:p>
        </p:txBody>
      </p:sp>
      <p:pic>
        <p:nvPicPr>
          <p:cNvPr id="8194" name="Picture 2" descr="http://www.pobiedziska.pl/wp-content/uploads/2017/04/DSC_25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624" y="2786910"/>
            <a:ext cx="5579178" cy="35348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341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628365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1235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Ponadto: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191910" y="1151884"/>
            <a:ext cx="8298947" cy="4899148"/>
          </a:xfrm>
        </p:spPr>
        <p:txBody>
          <a:bodyPr>
            <a:normAutofit/>
          </a:bodyPr>
          <a:lstStyle/>
          <a:p>
            <a:pPr algn="just"/>
            <a:r>
              <a:rPr lang="pl-PL" sz="1800" dirty="0" smtClean="0"/>
              <a:t>jak </a:t>
            </a:r>
            <a:r>
              <a:rPr lang="pl-PL" sz="1800" dirty="0"/>
              <a:t>co roku </a:t>
            </a:r>
            <a:r>
              <a:rPr lang="pl-PL" sz="1800" dirty="0" smtClean="0"/>
              <a:t>odbyły </a:t>
            </a:r>
            <a:r>
              <a:rPr lang="pl-PL" sz="1800" dirty="0"/>
              <a:t>się konkursy Wielkanocne na najpiękniejszą Palmę Wielkanocną oraz Wielkanocne Strojne </a:t>
            </a:r>
            <a:r>
              <a:rPr lang="pl-PL" sz="1800" dirty="0" smtClean="0"/>
              <a:t>Jajo. </a:t>
            </a:r>
            <a:r>
              <a:rPr lang="pl-PL" sz="1800" dirty="0" smtClean="0"/>
              <a:t>Ogłoszenie </a:t>
            </a:r>
            <a:r>
              <a:rPr lang="pl-PL" sz="1800" dirty="0"/>
              <a:t>wyników i rozdanie nagród odbyło się w Niedzielę Palmową na Rynku w </a:t>
            </a:r>
            <a:r>
              <a:rPr lang="pl-PL" sz="1800" dirty="0" smtClean="0"/>
              <a:t>Pobiedziskach</a:t>
            </a:r>
            <a:r>
              <a:rPr lang="pl-PL" sz="1800" dirty="0"/>
              <a:t>;</a:t>
            </a:r>
          </a:p>
          <a:p>
            <a:pPr algn="just"/>
            <a:endParaRPr lang="pl-PL" sz="1800" b="1" dirty="0" smtClean="0"/>
          </a:p>
        </p:txBody>
      </p:sp>
      <p:pic>
        <p:nvPicPr>
          <p:cNvPr id="9218" name="Picture 2" descr="http://www.pobiedziska.pl/wp-content/uploads/2017/04/17835151_1827126717529299_5419031760459977414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240" y="2025722"/>
            <a:ext cx="6469984" cy="4358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789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628365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1235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Ponadto: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191910" y="1151884"/>
            <a:ext cx="8298947" cy="4899148"/>
          </a:xfrm>
        </p:spPr>
        <p:txBody>
          <a:bodyPr>
            <a:normAutofit/>
          </a:bodyPr>
          <a:lstStyle/>
          <a:p>
            <a:pPr algn="just"/>
            <a:r>
              <a:rPr lang="pl-PL" sz="1800" dirty="0"/>
              <a:t>XII Gminny Przegląd Piosenki Turystycznej zorganizowany został w Szkole Podstawowej w Węglewie</a:t>
            </a:r>
            <a:r>
              <a:rPr lang="pl-PL" sz="1800" dirty="0" smtClean="0"/>
              <a:t>. W dniu </a:t>
            </a:r>
            <a:r>
              <a:rPr lang="pl-PL" sz="1800" dirty="0"/>
              <a:t>20 </a:t>
            </a:r>
            <a:r>
              <a:rPr lang="pl-PL" sz="1800" dirty="0" smtClean="0"/>
              <a:t>kwietnia br. </a:t>
            </a:r>
            <a:r>
              <a:rPr lang="pl-PL" sz="1800" dirty="0"/>
              <a:t>do konkursu przystąpiło 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26 </a:t>
            </a:r>
            <a:r>
              <a:rPr lang="pl-PL" sz="1800" dirty="0"/>
              <a:t>wykonawców podzielonych na dwie kategorie: klasy </a:t>
            </a:r>
            <a:r>
              <a:rPr lang="pl-PL" sz="1800" dirty="0" smtClean="0"/>
              <a:t>I-III</a:t>
            </a:r>
            <a:r>
              <a:rPr lang="pl-PL" sz="1800" dirty="0" smtClean="0"/>
              <a:t> </a:t>
            </a:r>
            <a:r>
              <a:rPr lang="pl-PL" sz="1800" dirty="0"/>
              <a:t>i IV-VI</a:t>
            </a:r>
            <a:r>
              <a:rPr lang="pl-PL" sz="1800" dirty="0" smtClean="0"/>
              <a:t>. Wzięto udział w uroczystym ogłoszeniu wyników;</a:t>
            </a:r>
            <a:endParaRPr lang="pl-PL" sz="1800" dirty="0"/>
          </a:p>
          <a:p>
            <a:pPr algn="just"/>
            <a:endParaRPr lang="pl-PL" sz="1800" b="1" dirty="0" smtClean="0"/>
          </a:p>
        </p:txBody>
      </p:sp>
      <p:pic>
        <p:nvPicPr>
          <p:cNvPr id="10242" name="Picture 2" descr="http://www.pobiedziska.pl/wp-content/uploads/2017/04/DSC_31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175" y="2238482"/>
            <a:ext cx="6368736" cy="4245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098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628365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1235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Ponadto: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191910" y="1309928"/>
            <a:ext cx="8298947" cy="4899148"/>
          </a:xfrm>
        </p:spPr>
        <p:txBody>
          <a:bodyPr>
            <a:normAutofit/>
          </a:bodyPr>
          <a:lstStyle/>
          <a:p>
            <a:pPr algn="just"/>
            <a:r>
              <a:rPr lang="pl-PL" sz="1800" dirty="0" smtClean="0"/>
              <a:t>po </a:t>
            </a:r>
            <a:r>
              <a:rPr lang="pl-PL" sz="1800" dirty="0"/>
              <a:t>cieszącej się bardzo dużym zainteresowaniem zeszłorocznej edycji – </a:t>
            </a:r>
            <a:r>
              <a:rPr lang="pl-PL" sz="1800" dirty="0" smtClean="0"/>
              <a:t>UMIG Pobiedziska zorganizował </a:t>
            </a:r>
            <a:r>
              <a:rPr lang="pl-PL" sz="1800" dirty="0"/>
              <a:t>w dniach 22 i 23 </a:t>
            </a:r>
            <a:r>
              <a:rPr lang="pl-PL" sz="1800" dirty="0" smtClean="0"/>
              <a:t>kwietnia br. </a:t>
            </a:r>
            <a:r>
              <a:rPr lang="pl-PL" sz="1800" dirty="0"/>
              <a:t>bezpłatne warsztaty dla mieszkańców „Pierwsza pomoc w praktyce”. Dzięki wsparciu przy realizacji warsztatów przez Wojewódzką Stację Pogotowia Ratunkowego </a:t>
            </a:r>
            <a:r>
              <a:rPr lang="pl-PL" sz="1800" dirty="0" smtClean="0"/>
              <a:t>w Poznaniu mieszkańcy </a:t>
            </a:r>
            <a:r>
              <a:rPr lang="pl-PL" sz="1800" dirty="0"/>
              <a:t>gminy mogli poznać zasady udzielania pierwszej pomocy w praktyce;</a:t>
            </a:r>
          </a:p>
          <a:p>
            <a:pPr algn="just"/>
            <a:endParaRPr lang="pl-PL" sz="1800" b="1" dirty="0" smtClean="0"/>
          </a:p>
        </p:txBody>
      </p:sp>
      <p:pic>
        <p:nvPicPr>
          <p:cNvPr id="11266" name="Picture 2" descr="http://www.pobiedziska.pl/wp-content/uploads/2017/04/DSC_09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508" y="2750929"/>
            <a:ext cx="5488869" cy="3599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074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628365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1235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Ponadto: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191910" y="1309928"/>
            <a:ext cx="8298947" cy="4899148"/>
          </a:xfrm>
        </p:spPr>
        <p:txBody>
          <a:bodyPr>
            <a:normAutofit/>
          </a:bodyPr>
          <a:lstStyle/>
          <a:p>
            <a:pPr algn="just"/>
            <a:r>
              <a:rPr lang="pl-PL" sz="1800" dirty="0"/>
              <a:t>Gospodynie Wiejskie z Biskupic zorganizowały 20 kwietnia </a:t>
            </a:r>
            <a:r>
              <a:rPr lang="pl-PL" sz="1800" dirty="0" smtClean="0"/>
              <a:t>br. </a:t>
            </a:r>
            <a:r>
              <a:rPr lang="pl-PL" sz="1800" dirty="0"/>
              <a:t>w Zespole Szkół w Jerzykowie uroczystość w ramach  jubileuszu 50-lecia. Podczas uroczystości wręczone zostały na ręce </a:t>
            </a:r>
            <a:r>
              <a:rPr lang="pl-PL" sz="1800" dirty="0" smtClean="0"/>
              <a:t>Pani Prezes </a:t>
            </a:r>
            <a:r>
              <a:rPr lang="pl-PL" sz="1800" dirty="0"/>
              <a:t>Danuty Stanuch listy gratulacyjne, </a:t>
            </a:r>
            <a:r>
              <a:rPr lang="pl-PL" sz="1800" dirty="0" smtClean="0"/>
              <a:t>podziękowania</a:t>
            </a:r>
            <a:r>
              <a:rPr lang="pl-PL" sz="1800" dirty="0"/>
              <a:t>, kwiaty, upominki i życzenia dalszych tak wspaniałych lat działalności. Panie z KGW w Biskupicach nagrodzone zostały również medalami i dyplomami przyznanymi przez Poznański Okręgowy Związek Rolników, Kółek i Organizacji Rolniczych w Poznaniu. Wyróżnienia i medale wręczali Wice Prezes Związku Edmund Stachowiak oraz Katarzyna </a:t>
            </a:r>
            <a:r>
              <a:rPr lang="pl-PL" sz="1800" dirty="0" err="1"/>
              <a:t>Parymarz</a:t>
            </a:r>
            <a:r>
              <a:rPr lang="pl-PL" sz="1800" dirty="0"/>
              <a:t>;</a:t>
            </a:r>
          </a:p>
          <a:p>
            <a:pPr algn="just"/>
            <a:endParaRPr lang="pl-PL" sz="1800" b="1" dirty="0" smtClean="0"/>
          </a:p>
        </p:txBody>
      </p:sp>
      <p:pic>
        <p:nvPicPr>
          <p:cNvPr id="12290" name="Picture 2" descr="http://www.pobiedziska.pl/wp-content/uploads/2017/04/DSC_02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398" y="3154169"/>
            <a:ext cx="5059891" cy="3353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212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628365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1235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Ponadto: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64746" y="1592151"/>
            <a:ext cx="7886700" cy="4899148"/>
          </a:xfrm>
        </p:spPr>
        <p:txBody>
          <a:bodyPr>
            <a:normAutofit/>
          </a:bodyPr>
          <a:lstStyle/>
          <a:p>
            <a:pPr algn="just"/>
            <a:endParaRPr lang="pl-PL" sz="1800" dirty="0" smtClean="0"/>
          </a:p>
          <a:p>
            <a:endParaRPr lang="pl-PL" sz="1600" dirty="0"/>
          </a:p>
        </p:txBody>
      </p:sp>
      <p:sp>
        <p:nvSpPr>
          <p:cNvPr id="3" name="Prostokąt 2"/>
          <p:cNvSpPr/>
          <p:nvPr/>
        </p:nvSpPr>
        <p:spPr>
          <a:xfrm>
            <a:off x="489830" y="2238482"/>
            <a:ext cx="7836532" cy="2713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l-PL" dirty="0" smtClean="0"/>
              <a:t>przypominamy</a:t>
            </a:r>
            <a:r>
              <a:rPr lang="pl-PL" dirty="0"/>
              <a:t>, że przyjmowane są wnioski  dotyczące dofinansowania likwidacji wyrobów zawierających azbest. Dofinansowanie do kosztów demontażu wyrobów azbestowych wraz z ich unieszkodliwianiem albo do kosztów unieszkodliwiania wyrobów azbestowych, przyznawane jest w wysokości </a:t>
            </a:r>
            <a:r>
              <a:rPr lang="pl-PL" b="1" dirty="0"/>
              <a:t>100 % całościowych kosztów</a:t>
            </a:r>
            <a:r>
              <a:rPr lang="pl-PL" dirty="0"/>
              <a:t> tych działań. Kompletnie wypełnione wnioski rozpatrywane będą według kolejności ich wpłynięcia do Urzędu Miasta i Gminy Pobiedziska i przekazywane sukcesywnie do Starostwa Powiatowego w Poznaniu. Wnioski rozpatrywane będą do wyczerpania limitów, przy czym ostateczny termin składania wniosków ustalono na dzień 16 sierpnia 2017r</a:t>
            </a:r>
            <a:r>
              <a:rPr lang="pl-PL" dirty="0" smtClean="0"/>
              <a:t>.;</a:t>
            </a:r>
          </a:p>
          <a:p>
            <a:pPr marL="228600" lvl="0" indent="-2286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878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628365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1235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Ponadto: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325335" y="1915317"/>
            <a:ext cx="8227698" cy="4142605"/>
          </a:xfrm>
        </p:spPr>
        <p:txBody>
          <a:bodyPr>
            <a:normAutofit/>
          </a:bodyPr>
          <a:lstStyle/>
          <a:p>
            <a:pPr lvl="0" algn="just"/>
            <a:r>
              <a:rPr lang="pl-PL" sz="1800" dirty="0" smtClean="0"/>
              <a:t>zapraszamy </a:t>
            </a:r>
            <a:r>
              <a:rPr lang="pl-PL" sz="1800" dirty="0"/>
              <a:t>mieszkańców gminy Pobiedziska do wzięcia udziału w XVI edycji Konkursu „Najpiękniejsza zagroda – Najpiękniejsza posesja”. Celem konkursu jest dążenie do podnoszenia walorów estetycznych posesji/zagród na terenie gminy Pobiedziska. Konkurs ma także na celu kształtowanie, rozwijanie i pielęgnowanie tożsamości lokalnej, zachowanie wartości środowiska kulturowego i przyrodniczego. Konkurs organizowany jest w dwóch kategoriach: „Najpiękniejsza posesja” i „Najpiękniejsza zagroda”. Dla zwycięzców poszczególnych kategorii przewidziane są nagrody pieniężne</a:t>
            </a:r>
            <a:r>
              <a:rPr lang="pl-PL" sz="1800" dirty="0" smtClean="0"/>
              <a:t>.  Aby </a:t>
            </a:r>
            <a:r>
              <a:rPr lang="pl-PL" sz="1800" dirty="0"/>
              <a:t>wziąć udział w Konkursie należy w terminie do 31 maja br. dostarczyć do siedziby wypełnioną kartę zgłoszenia dostępną na stronie internetowej, w siedzibie Urzędu Miasta i Gminy w Pobiedziskach (BOI stanowisko nr 4) lub u Sołtysów. Jednokrotne oględziny posesji/zagród przez Komisję konkursową odbędzie się w czerwcu br. Wręczenie nagród odbędzie się podczas obchodów Dożynek </a:t>
            </a:r>
            <a:r>
              <a:rPr lang="pl-PL" sz="1800" dirty="0" smtClean="0"/>
              <a:t>gminnych;</a:t>
            </a:r>
            <a:endParaRPr lang="pl-PL" sz="1800" dirty="0"/>
          </a:p>
          <a:p>
            <a:pPr algn="just"/>
            <a:endParaRPr lang="pl-PL" sz="1800" dirty="0" smtClean="0"/>
          </a:p>
          <a:p>
            <a:endParaRPr lang="pl-PL" sz="1600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06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628365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1235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Ponadto: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325335" y="1738489"/>
            <a:ext cx="8165522" cy="4398455"/>
          </a:xfrm>
        </p:spPr>
        <p:txBody>
          <a:bodyPr>
            <a:normAutofit/>
          </a:bodyPr>
          <a:lstStyle/>
          <a:p>
            <a:pPr algn="just"/>
            <a:r>
              <a:rPr lang="pl-PL" sz="1800" dirty="0"/>
              <a:t>Zgromadzenie Związku Międzygminnego "Gospodarka Odpadami Aglomeracji Poznańskiej" w dniu 27.03.2017 r. podjęło nowelizację dokumentów aktów prawa miejscowego, które będą obowiązywać od 1 styczna 2018 r, tj.:</a:t>
            </a:r>
          </a:p>
          <a:p>
            <a:pPr marL="0" indent="0" algn="just">
              <a:buNone/>
            </a:pPr>
            <a:r>
              <a:rPr lang="pl-PL" sz="1800" dirty="0"/>
              <a:t>      - </a:t>
            </a:r>
            <a:r>
              <a:rPr lang="pl-PL" sz="1800" dirty="0" smtClean="0"/>
              <a:t>uchwały </a:t>
            </a:r>
            <a:r>
              <a:rPr lang="pl-PL" sz="1800" dirty="0"/>
              <a:t>w sprawie: przyjęcia regulaminu utrzymania czystości i porządku w </a:t>
            </a:r>
            <a:r>
              <a:rPr lang="pl-PL" sz="1800" dirty="0" smtClean="0"/>
              <a:t>     zakresie </a:t>
            </a:r>
            <a:r>
              <a:rPr lang="pl-PL" sz="1800" dirty="0"/>
              <a:t>gospodarowania odpadami komunalnymi na obszarze gmin wchodzących w skład Związku Międzygminnego "Gospodarka Odpadami Aglomeracji </a:t>
            </a:r>
            <a:r>
              <a:rPr lang="pl-PL" sz="1800" dirty="0" smtClean="0"/>
              <a:t>Poznańskiej</a:t>
            </a:r>
            <a:r>
              <a:rPr lang="pl-PL" sz="1800" dirty="0" smtClean="0"/>
              <a:t>”</a:t>
            </a:r>
            <a:endParaRPr lang="pl-PL" sz="1800" dirty="0"/>
          </a:p>
          <a:p>
            <a:pPr marL="0" indent="0" algn="just">
              <a:buNone/>
            </a:pPr>
            <a:r>
              <a:rPr lang="pl-PL" sz="1800" dirty="0"/>
              <a:t>     - </a:t>
            </a:r>
            <a:r>
              <a:rPr lang="pl-PL" sz="1800" dirty="0" smtClean="0"/>
              <a:t>uchwały </a:t>
            </a:r>
            <a:r>
              <a:rPr lang="pl-PL" sz="1800" dirty="0"/>
              <a:t>w sprawie: szczegółowego sposobu i zakresu świadczenia usług w zakresie odbierania odpadów komunalnych od właścicieli nieruchomości i zagospodarowania tych odpadów, w zamian za uiszczoną przez właściciela nieruchomości opłatę za gospodarowanie odpadami komunalnymi,</a:t>
            </a:r>
          </a:p>
          <a:p>
            <a:pPr marL="0" indent="0" algn="just">
              <a:buNone/>
            </a:pPr>
            <a:r>
              <a:rPr lang="pl-PL" sz="1800" dirty="0"/>
              <a:t>   - </a:t>
            </a:r>
            <a:r>
              <a:rPr lang="pl-PL" sz="1800" dirty="0" smtClean="0"/>
              <a:t>uchwały </a:t>
            </a:r>
            <a:r>
              <a:rPr lang="pl-PL" sz="1800" dirty="0"/>
              <a:t>w sprawie: podziału obszaru Związku Międzygminnego "Gospodarka Odpadami Aglomeracji  Poznańskiej" na sektory odbioru odpadów </a:t>
            </a:r>
            <a:r>
              <a:rPr lang="pl-PL" sz="1800" dirty="0" smtClean="0"/>
              <a:t>komunalnych;</a:t>
            </a:r>
            <a:endParaRPr lang="pl-PL" sz="1800" dirty="0"/>
          </a:p>
          <a:p>
            <a:pPr algn="just"/>
            <a:endParaRPr lang="pl-PL" sz="1800" dirty="0" smtClean="0"/>
          </a:p>
          <a:p>
            <a:endParaRPr lang="pl-PL" sz="1600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504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587864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1235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Ponadto: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221985" y="1454586"/>
            <a:ext cx="7886700" cy="4899148"/>
          </a:xfrm>
        </p:spPr>
        <p:txBody>
          <a:bodyPr>
            <a:normAutofit/>
          </a:bodyPr>
          <a:lstStyle/>
          <a:p>
            <a:pPr algn="just"/>
            <a:endParaRPr lang="pl-PL" sz="1800" dirty="0" smtClean="0"/>
          </a:p>
          <a:p>
            <a:endParaRPr lang="pl-PL" sz="1600" dirty="0"/>
          </a:p>
        </p:txBody>
      </p:sp>
      <p:sp>
        <p:nvSpPr>
          <p:cNvPr id="3" name="Prostokąt 2"/>
          <p:cNvSpPr/>
          <p:nvPr/>
        </p:nvSpPr>
        <p:spPr>
          <a:xfrm>
            <a:off x="184873" y="1429765"/>
            <a:ext cx="814793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z</a:t>
            </a:r>
            <a:r>
              <a:rPr lang="pl-PL" dirty="0" smtClean="0"/>
              <a:t>akończyła </a:t>
            </a:r>
            <a:r>
              <a:rPr lang="pl-PL" dirty="0"/>
              <a:t>się rekrutacja do publicznych placówek przedszkolnych oraz klas pierwszych szkół podstawowych na terenie gminy Pobiedziska na rok szkolny 2017/2018. </a:t>
            </a:r>
            <a:r>
              <a:rPr lang="pl-PL" dirty="0" smtClean="0"/>
              <a:t>Podanie </a:t>
            </a:r>
            <a:r>
              <a:rPr lang="pl-PL" dirty="0"/>
              <a:t>do publicznej wiadomości przez komisje rekrutacyjne szkół i przedszkoli  listy dzieci zakwalifikowanych i niezakwalifikowanych - </a:t>
            </a:r>
            <a:r>
              <a:rPr lang="pl-PL" b="1" dirty="0"/>
              <a:t>05.05.2017 r.</a:t>
            </a:r>
            <a:r>
              <a:rPr lang="pl-PL" dirty="0"/>
              <a:t> </a:t>
            </a:r>
            <a:r>
              <a:rPr lang="pl-PL" b="1" dirty="0"/>
              <a:t>godz. </a:t>
            </a:r>
            <a:r>
              <a:rPr lang="pl-PL" b="1" dirty="0" smtClean="0"/>
              <a:t>10.00</a:t>
            </a:r>
            <a:r>
              <a:rPr lang="pl-PL" b="1" dirty="0" smtClean="0"/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b="1" dirty="0"/>
              <a:t>w</a:t>
            </a:r>
            <a:r>
              <a:rPr lang="pl-PL" b="1" dirty="0" smtClean="0"/>
              <a:t> dniu 26 kwietnia br</a:t>
            </a:r>
            <a:r>
              <a:rPr lang="pl-PL" dirty="0" smtClean="0"/>
              <a:t>. odbył się konkurs na dyrektora Zespołu Szkół </a:t>
            </a:r>
            <a:br>
              <a:rPr lang="pl-PL" dirty="0" smtClean="0"/>
            </a:br>
            <a:r>
              <a:rPr lang="pl-PL" dirty="0" smtClean="0"/>
              <a:t>im. Konstytucji 3 Maja w Pobiedziskach-Letnisku. Na konkurs wpłynęła jedna oferta;</a:t>
            </a:r>
            <a:endParaRPr lang="pl-PL" dirty="0" smtClean="0"/>
          </a:p>
          <a:p>
            <a:pPr algn="just"/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b="1" dirty="0"/>
              <a:t>d</a:t>
            </a:r>
            <a:r>
              <a:rPr lang="pl-PL" b="1" dirty="0" smtClean="0"/>
              <a:t>o </a:t>
            </a:r>
            <a:r>
              <a:rPr lang="pl-PL" b="1" dirty="0"/>
              <a:t>dnia 28 kwietnia</a:t>
            </a:r>
            <a:r>
              <a:rPr lang="pl-PL" dirty="0"/>
              <a:t> </a:t>
            </a:r>
            <a:r>
              <a:rPr lang="pl-PL" dirty="0" smtClean="0"/>
              <a:t> br. można </a:t>
            </a:r>
            <a:r>
              <a:rPr lang="pl-PL" dirty="0"/>
              <a:t>składać dokumenty na konkurs na dyrektora Szkoły Podstawowej im. K. Odnowiciela w Pobiedziskach (obecnie Zespołu Szkół w </a:t>
            </a:r>
            <a:r>
              <a:rPr lang="pl-PL" dirty="0" smtClean="0"/>
              <a:t>Pobiedziskach);</a:t>
            </a:r>
          </a:p>
          <a:p>
            <a:pPr algn="just"/>
            <a:endParaRPr lang="pl-PL" dirty="0"/>
          </a:p>
          <a:p>
            <a:pPr algn="just"/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  <a:p>
            <a:pPr algn="just"/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429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65" y="1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b="1" dirty="0" smtClean="0">
                <a:latin typeface="+mn-lt"/>
              </a:rPr>
              <a:t/>
            </a:r>
            <a:br>
              <a:rPr lang="pl-PL" sz="2400" b="1" dirty="0" smtClean="0">
                <a:latin typeface="+mn-lt"/>
              </a:rPr>
            </a:br>
            <a:r>
              <a:rPr lang="pl-PL" sz="2400" b="1" dirty="0">
                <a:latin typeface="+mn-lt"/>
              </a:rPr>
              <a:t/>
            </a:r>
            <a:br>
              <a:rPr lang="pl-PL" sz="2400" b="1" dirty="0">
                <a:latin typeface="+mn-lt"/>
              </a:rPr>
            </a:br>
            <a:r>
              <a:rPr lang="pl-PL" sz="2400" b="1" dirty="0" smtClean="0">
                <a:latin typeface="+mn-lt"/>
              </a:rPr>
              <a:t>Realizowane </a:t>
            </a:r>
            <a:r>
              <a:rPr lang="pl-PL" sz="2400" b="1" dirty="0">
                <a:latin typeface="+mn-lt"/>
              </a:rPr>
              <a:t>są umowy związane </a:t>
            </a:r>
            <a:r>
              <a:rPr lang="pl-PL" sz="2400" b="1" dirty="0" smtClean="0">
                <a:latin typeface="+mn-lt"/>
              </a:rPr>
              <a:t>z:</a:t>
            </a: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8045" y="1743969"/>
            <a:ext cx="8521700" cy="5114031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pl-PL" sz="1800" dirty="0"/>
              <a:t>b</a:t>
            </a:r>
            <a:r>
              <a:rPr lang="pl-PL" sz="1800" dirty="0" smtClean="0"/>
              <a:t>udową pomostu nad </a:t>
            </a:r>
            <a:r>
              <a:rPr lang="pl-PL" sz="1800" dirty="0" err="1" smtClean="0"/>
              <a:t>J.Biezdruchowo</a:t>
            </a:r>
            <a:r>
              <a:rPr lang="pl-PL" sz="1800" dirty="0" smtClean="0"/>
              <a:t>. Realizująca </a:t>
            </a:r>
            <a:r>
              <a:rPr lang="pl-PL" sz="1800" dirty="0"/>
              <a:t>zadanie firma </a:t>
            </a:r>
            <a:r>
              <a:rPr lang="pl-PL" sz="1800" dirty="0" err="1"/>
              <a:t>Navimor</a:t>
            </a:r>
            <a:r>
              <a:rPr lang="pl-PL" sz="1800" dirty="0"/>
              <a:t> Invest jest w trakcie wbijania stalowych konstrukcji w dno jeziora, na których powstanie kompleks </a:t>
            </a:r>
            <a:r>
              <a:rPr lang="pl-PL" sz="1800" dirty="0" smtClean="0"/>
              <a:t>pomostów;</a:t>
            </a:r>
            <a:endParaRPr lang="pl-PL" sz="1800" dirty="0"/>
          </a:p>
        </p:txBody>
      </p:sp>
      <p:pic>
        <p:nvPicPr>
          <p:cNvPr id="1028" name="Picture 4" descr="Zdj&amp;eogon;cie u&amp;zdot;ytkownika Pobiedziska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888" y="2506133"/>
            <a:ext cx="5743006" cy="3827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990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3895" y="1260825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26344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/>
              <a:t>Zapraszamy: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325335" y="1157811"/>
            <a:ext cx="8229674" cy="4899148"/>
          </a:xfrm>
        </p:spPr>
        <p:txBody>
          <a:bodyPr>
            <a:normAutofit/>
          </a:bodyPr>
          <a:lstStyle/>
          <a:p>
            <a:pPr algn="just"/>
            <a:endParaRPr lang="pl-PL" sz="1800" dirty="0" smtClean="0"/>
          </a:p>
          <a:p>
            <a:pPr algn="just"/>
            <a:endParaRPr lang="pl-PL" sz="1600" dirty="0"/>
          </a:p>
          <a:p>
            <a:pPr algn="just"/>
            <a:endParaRPr lang="pl-PL" sz="1600" dirty="0"/>
          </a:p>
          <a:p>
            <a:pPr marL="0" indent="0" algn="just">
              <a:buNone/>
            </a:pPr>
            <a:endParaRPr lang="pl-PL" sz="1600" dirty="0"/>
          </a:p>
          <a:p>
            <a:endParaRPr lang="pl-PL" sz="1600" dirty="0"/>
          </a:p>
        </p:txBody>
      </p:sp>
      <p:pic>
        <p:nvPicPr>
          <p:cNvPr id="13314" name="Picture 2" descr="https://scontent.fwaw3-1.fna.fbcdn.net/v/t31.0-0/p480x480/18156698_1750182175008716_1757002597467505932_o.jpg?oh=2be6546ce232294037749aadd73eb0d5&amp;oe=598D7A7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3" y="335288"/>
            <a:ext cx="4393847" cy="6215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04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3895" y="1260825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26344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/>
              <a:t>Zapraszamy: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325335" y="1157811"/>
            <a:ext cx="8229674" cy="4899148"/>
          </a:xfrm>
        </p:spPr>
        <p:txBody>
          <a:bodyPr>
            <a:normAutofit/>
          </a:bodyPr>
          <a:lstStyle/>
          <a:p>
            <a:pPr algn="just"/>
            <a:endParaRPr lang="pl-PL" sz="1800" dirty="0" smtClean="0"/>
          </a:p>
          <a:p>
            <a:pPr algn="just"/>
            <a:endParaRPr lang="pl-PL" sz="1600" dirty="0"/>
          </a:p>
          <a:p>
            <a:pPr algn="just"/>
            <a:endParaRPr lang="pl-PL" sz="1600" dirty="0"/>
          </a:p>
          <a:p>
            <a:pPr marL="0" indent="0" algn="just">
              <a:buNone/>
            </a:pPr>
            <a:endParaRPr lang="pl-PL" sz="1600" dirty="0"/>
          </a:p>
          <a:p>
            <a:endParaRPr lang="pl-PL" sz="1600" dirty="0"/>
          </a:p>
        </p:txBody>
      </p:sp>
      <p:pic>
        <p:nvPicPr>
          <p:cNvPr id="15362" name="Picture 2" descr="Zdj&amp;eogon;cie u&amp;zdot;ytkownika Gród Pobiedzisk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921" y="165954"/>
            <a:ext cx="4622349" cy="65935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278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3895" y="1260825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26344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/>
              <a:t>Zapraszamy: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325335" y="1157811"/>
            <a:ext cx="8229674" cy="4899148"/>
          </a:xfrm>
        </p:spPr>
        <p:txBody>
          <a:bodyPr>
            <a:normAutofit/>
          </a:bodyPr>
          <a:lstStyle/>
          <a:p>
            <a:pPr algn="just"/>
            <a:endParaRPr lang="pl-PL" sz="1800" dirty="0" smtClean="0"/>
          </a:p>
          <a:p>
            <a:pPr algn="just"/>
            <a:endParaRPr lang="pl-PL" sz="1600" dirty="0"/>
          </a:p>
          <a:p>
            <a:pPr algn="just"/>
            <a:endParaRPr lang="pl-PL" sz="1600" dirty="0"/>
          </a:p>
          <a:p>
            <a:pPr marL="0" indent="0" algn="just">
              <a:buNone/>
            </a:pPr>
            <a:endParaRPr lang="pl-PL" sz="1600" dirty="0"/>
          </a:p>
          <a:p>
            <a:endParaRPr lang="pl-PL" sz="1600" dirty="0"/>
          </a:p>
        </p:txBody>
      </p:sp>
      <p:sp>
        <p:nvSpPr>
          <p:cNvPr id="3" name="Prostokąt 2"/>
          <p:cNvSpPr/>
          <p:nvPr/>
        </p:nvSpPr>
        <p:spPr>
          <a:xfrm>
            <a:off x="191911" y="1465282"/>
            <a:ext cx="80167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Ochotnicza Straż Pożarna w </a:t>
            </a:r>
            <a:r>
              <a:rPr lang="pl-PL" dirty="0" smtClean="0"/>
              <a:t>Biskupicach zaprasza </a:t>
            </a:r>
            <a:r>
              <a:rPr lang="pl-PL" dirty="0"/>
              <a:t>mieszkańców </a:t>
            </a:r>
            <a:r>
              <a:rPr lang="pl-PL" dirty="0" smtClean="0"/>
              <a:t>Gminy </a:t>
            </a:r>
            <a:r>
              <a:rPr lang="pl-PL" dirty="0"/>
              <a:t>Pobiedziska na jubileusz </a:t>
            </a:r>
            <a:r>
              <a:rPr lang="pl-PL" dirty="0" smtClean="0"/>
              <a:t>85-lecia </a:t>
            </a:r>
            <a:r>
              <a:rPr lang="pl-PL" dirty="0"/>
              <a:t>jednostki, który odbędzie się w dniu </a:t>
            </a:r>
            <a:r>
              <a:rPr lang="pl-PL" dirty="0" smtClean="0"/>
              <a:t>13.05.br</a:t>
            </a:r>
            <a:r>
              <a:rPr lang="pl-PL" dirty="0" smtClean="0"/>
              <a:t>. </a:t>
            </a:r>
            <a:r>
              <a:rPr lang="pl-PL" dirty="0" smtClean="0"/>
              <a:t>Obchody </a:t>
            </a:r>
            <a:r>
              <a:rPr lang="pl-PL" dirty="0"/>
              <a:t>rozpocznie </a:t>
            </a:r>
            <a:r>
              <a:rPr lang="pl-PL" dirty="0"/>
              <a:t>m</a:t>
            </a:r>
            <a:r>
              <a:rPr lang="pl-PL" dirty="0" smtClean="0"/>
              <a:t>sza św</a:t>
            </a:r>
            <a:r>
              <a:rPr lang="pl-PL" dirty="0"/>
              <a:t>. w Kościele pw. NMP Nieustającej Pomocy w Biskupicach o godzinie </a:t>
            </a:r>
            <a:r>
              <a:rPr lang="pl-PL" dirty="0" smtClean="0"/>
              <a:t>12:00, godz. </a:t>
            </a:r>
            <a:r>
              <a:rPr lang="pl-PL" dirty="0" smtClean="0"/>
              <a:t>13:00 </a:t>
            </a:r>
            <a:r>
              <a:rPr lang="pl-PL" dirty="0"/>
              <a:t>przemarsz do </a:t>
            </a:r>
            <a:r>
              <a:rPr lang="pl-PL" dirty="0" smtClean="0"/>
              <a:t>remizy, godz. </a:t>
            </a:r>
            <a:r>
              <a:rPr lang="pl-PL" dirty="0"/>
              <a:t>13:30 uroczyste otwarcie, wystąpienie zaproszonych gości, wręczenie odznaczeń, poświęcenie nowego samochodu strażackiego.</a:t>
            </a:r>
          </a:p>
        </p:txBody>
      </p:sp>
      <p:pic>
        <p:nvPicPr>
          <p:cNvPr id="17410" name="Picture 2" descr="Zdj&amp;eogon;cie u&amp;zdot;ytkownika OSP Biskupice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46" y="3219608"/>
            <a:ext cx="2019099" cy="1514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Zdj&amp;eogon;cie u&amp;zdot;ytkownika Iwona Tomaszewska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115" y="3219608"/>
            <a:ext cx="4964316" cy="34784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320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03729" y="4267201"/>
            <a:ext cx="5374342" cy="699246"/>
          </a:xfrm>
        </p:spPr>
        <p:txBody>
          <a:bodyPr>
            <a:noAutofit/>
          </a:bodyPr>
          <a:lstStyle/>
          <a:p>
            <a:r>
              <a:rPr lang="pl-PL" sz="3600" b="1" dirty="0" smtClean="0">
                <a:latin typeface="+mn-lt"/>
              </a:rPr>
              <a:t>Dziękuję za uwagę</a:t>
            </a:r>
            <a:endParaRPr lang="pl-PL" sz="3600" b="1" dirty="0">
              <a:latin typeface="+mn-lt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159624" y="5513294"/>
            <a:ext cx="4576482" cy="1138518"/>
          </a:xfrm>
        </p:spPr>
        <p:txBody>
          <a:bodyPr>
            <a:normAutofit fontScale="92500" lnSpcReduction="20000"/>
          </a:bodyPr>
          <a:lstStyle/>
          <a:p>
            <a:r>
              <a:rPr lang="pl-PL" dirty="0" smtClean="0"/>
              <a:t>dr Dorota Nowacka</a:t>
            </a:r>
          </a:p>
          <a:p>
            <a:r>
              <a:rPr lang="pl-PL" dirty="0" smtClean="0"/>
              <a:t>Burmistrz</a:t>
            </a:r>
          </a:p>
          <a:p>
            <a:r>
              <a:rPr lang="pl-PL" dirty="0" smtClean="0"/>
              <a:t>Miasta i Gminy Pobiedziska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031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65" y="1"/>
            <a:ext cx="7171764" cy="1039906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latin typeface="+mn-lt"/>
              </a:rPr>
              <a:t>R</a:t>
            </a:r>
            <a:r>
              <a:rPr lang="pl-PL" sz="2400" b="1" dirty="0" smtClean="0">
                <a:latin typeface="+mn-lt"/>
              </a:rPr>
              <a:t>ealizowane </a:t>
            </a:r>
            <a:r>
              <a:rPr lang="pl-PL" sz="2400" b="1" dirty="0">
                <a:latin typeface="+mn-lt"/>
              </a:rPr>
              <a:t>są umowy związane z:</a:t>
            </a: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0020" y="1039907"/>
            <a:ext cx="8724900" cy="53115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100" dirty="0" smtClean="0"/>
              <a:t>-   </a:t>
            </a:r>
            <a:r>
              <a:rPr lang="pl-PL" sz="1800" dirty="0" smtClean="0"/>
              <a:t>budową ulic: Jagiełły oraz Kościuszki w Pobiedziskach;</a:t>
            </a:r>
          </a:p>
          <a:p>
            <a:pPr marL="0" indent="0">
              <a:buNone/>
            </a:pPr>
            <a:r>
              <a:rPr lang="pl-PL" sz="2100" dirty="0" smtClean="0"/>
              <a:t> </a:t>
            </a:r>
            <a:endParaRPr lang="pl-PL" sz="2000" dirty="0"/>
          </a:p>
          <a:p>
            <a:pPr marL="0" indent="0">
              <a:buNone/>
            </a:pPr>
            <a:endParaRPr lang="pl-PL" sz="2000" dirty="0" smtClean="0"/>
          </a:p>
          <a:p>
            <a:pPr marL="0" indent="0">
              <a:buNone/>
            </a:pPr>
            <a:r>
              <a:rPr lang="pl-PL" sz="1600" dirty="0" smtClean="0"/>
              <a:t>      </a:t>
            </a:r>
            <a:endParaRPr lang="pl-PL" sz="2000" dirty="0"/>
          </a:p>
          <a:p>
            <a:pPr marL="0" indent="0">
              <a:buNone/>
            </a:pPr>
            <a:r>
              <a:rPr lang="pl-PL" sz="2000" dirty="0" smtClean="0"/>
              <a:t>      </a:t>
            </a:r>
            <a:endParaRPr lang="pl-PL" sz="2000" dirty="0"/>
          </a:p>
        </p:txBody>
      </p:sp>
      <p:pic>
        <p:nvPicPr>
          <p:cNvPr id="6" name="Picture 6" descr="efrr_samorzad_k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41" y="5674120"/>
            <a:ext cx="7869349" cy="96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itomaszewska\Desktop\sprawozdania burmistrza\zdjęcia\DSC_33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323" y="2403783"/>
            <a:ext cx="5075766" cy="3383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itomaszewska\Desktop\sprawozdania burmistrza\zdjęcia\DSC_33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41" y="1433689"/>
            <a:ext cx="4995334" cy="3330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463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584" y="0"/>
            <a:ext cx="7171764" cy="1039906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latin typeface="+mn-lt"/>
              </a:rPr>
              <a:t>Realizowane są umowy związane z:</a:t>
            </a: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0456" y="1039907"/>
            <a:ext cx="8397025" cy="53115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 smtClean="0"/>
          </a:p>
          <a:p>
            <a:pPr marL="0" indent="0">
              <a:buNone/>
            </a:pPr>
            <a:r>
              <a:rPr lang="pl-PL" sz="1600" dirty="0" smtClean="0"/>
              <a:t>      </a:t>
            </a:r>
            <a:endParaRPr lang="pl-PL" sz="2000" dirty="0"/>
          </a:p>
          <a:p>
            <a:pPr marL="0" indent="0">
              <a:buNone/>
            </a:pPr>
            <a:r>
              <a:rPr lang="pl-PL" sz="2000" dirty="0" smtClean="0"/>
              <a:t>      </a:t>
            </a:r>
            <a:endParaRPr lang="pl-PL" sz="2000" dirty="0"/>
          </a:p>
        </p:txBody>
      </p:sp>
      <p:sp useBgFill="1">
        <p:nvSpPr>
          <p:cNvPr id="4" name="Prostokąt 3"/>
          <p:cNvSpPr/>
          <p:nvPr/>
        </p:nvSpPr>
        <p:spPr>
          <a:xfrm>
            <a:off x="375138" y="1323410"/>
            <a:ext cx="820246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000" b="1" dirty="0"/>
              <a:t>projektami: </a:t>
            </a:r>
          </a:p>
          <a:p>
            <a:pPr lvl="0" algn="just"/>
            <a:r>
              <a:rPr lang="pl-PL" dirty="0" smtClean="0"/>
              <a:t>      </a:t>
            </a:r>
            <a:r>
              <a:rPr lang="pl-PL" dirty="0"/>
              <a:t>- „</a:t>
            </a:r>
            <a:r>
              <a:rPr lang="pl-PL" b="1" dirty="0"/>
              <a:t>Rozwój kluczowego szlaku dziedzictwa kulturowego </a:t>
            </a:r>
            <a:r>
              <a:rPr lang="pl-PL" b="1" dirty="0" smtClean="0"/>
              <a:t>województwa </a:t>
            </a:r>
            <a:r>
              <a:rPr lang="pl-PL" b="1" dirty="0"/>
              <a:t/>
            </a:r>
            <a:br>
              <a:rPr lang="pl-PL" b="1" dirty="0"/>
            </a:br>
            <a:r>
              <a:rPr lang="pl-PL" b="1" dirty="0"/>
              <a:t>wielkopolskiego pn. Szlak Piastowski” </a:t>
            </a:r>
            <a:r>
              <a:rPr lang="pl-PL" dirty="0"/>
              <a:t>w którym Gmina Pobiedziska jest partnerem w zakresie </a:t>
            </a:r>
            <a:r>
              <a:rPr lang="pl-PL" b="1" dirty="0"/>
              <a:t>„Modernizacja </a:t>
            </a:r>
            <a:r>
              <a:rPr lang="pl-PL" b="1" dirty="0" smtClean="0"/>
              <a:t>Skansenu Miniatur  Szlaku Piastowskiego  </a:t>
            </a:r>
            <a:r>
              <a:rPr lang="pl-PL" b="1" dirty="0"/>
              <a:t>w Pobiedziskach</a:t>
            </a:r>
            <a:r>
              <a:rPr lang="pl-PL" b="1" dirty="0" smtClean="0"/>
              <a:t>”;</a:t>
            </a:r>
          </a:p>
        </p:txBody>
      </p:sp>
      <p:pic>
        <p:nvPicPr>
          <p:cNvPr id="2050" name="Picture 2" descr="C:\Users\ITOMAS~1\AppData\Local\Temp\DSC_1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22" y="2554516"/>
            <a:ext cx="4268646" cy="28971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75583" y="2949293"/>
            <a:ext cx="3255536" cy="4078167"/>
          </a:xfrm>
          <a:prstGeom prst="rect">
            <a:avLst/>
          </a:prstGeom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696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65" y="1"/>
            <a:ext cx="7171764" cy="1039906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latin typeface="+mn-lt"/>
              </a:rPr>
              <a:t>Realizowane są umowy związane z:</a:t>
            </a: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0456" y="1039907"/>
            <a:ext cx="8397025" cy="53115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r>
              <a:rPr lang="pl-PL" sz="1600" dirty="0" smtClean="0"/>
              <a:t>   </a:t>
            </a:r>
            <a:endParaRPr lang="pl-PL" sz="2000" dirty="0"/>
          </a:p>
          <a:p>
            <a:pPr marL="0" indent="0">
              <a:buNone/>
            </a:pPr>
            <a:r>
              <a:rPr lang="pl-PL" sz="2000" dirty="0" smtClean="0"/>
              <a:t>       </a:t>
            </a:r>
            <a:endParaRPr lang="pl-PL" sz="2000" dirty="0"/>
          </a:p>
        </p:txBody>
      </p:sp>
      <p:sp>
        <p:nvSpPr>
          <p:cNvPr id="4" name="Prostokąt 3"/>
          <p:cNvSpPr/>
          <p:nvPr/>
        </p:nvSpPr>
        <p:spPr>
          <a:xfrm>
            <a:off x="411480" y="1089900"/>
            <a:ext cx="8282940" cy="4731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000" b="1" dirty="0"/>
              <a:t>projektami: </a:t>
            </a:r>
            <a:endParaRPr lang="pl-PL" sz="2000" b="1" dirty="0" smtClean="0"/>
          </a:p>
          <a:p>
            <a:pPr lvl="0"/>
            <a:endParaRPr lang="pl-PL" sz="2000" b="1" dirty="0"/>
          </a:p>
          <a:p>
            <a:pPr algn="just"/>
            <a:r>
              <a:rPr lang="pl-PL" dirty="0" smtClean="0"/>
              <a:t> </a:t>
            </a:r>
            <a:r>
              <a:rPr lang="pl-PL" sz="2000" dirty="0" smtClean="0"/>
              <a:t>- </a:t>
            </a:r>
            <a:r>
              <a:rPr lang="pl-PL" dirty="0"/>
              <a:t>miejscowych planów zagospodarowania przestrzennego m.in</a:t>
            </a:r>
            <a:r>
              <a:rPr lang="pl-PL" dirty="0" smtClean="0"/>
              <a:t>. </a:t>
            </a:r>
            <a:r>
              <a:rPr lang="pl-PL" dirty="0"/>
              <a:t>terenów rolnych gminy </a:t>
            </a:r>
            <a:r>
              <a:rPr lang="pl-PL" dirty="0" smtClean="0"/>
              <a:t>   Pobiedziska - </a:t>
            </a:r>
            <a:r>
              <a:rPr lang="pl-PL" dirty="0"/>
              <a:t>II część</a:t>
            </a:r>
            <a:r>
              <a:rPr lang="pl-PL" dirty="0" smtClean="0"/>
              <a:t>, terenów zieleni i lasów Gminy Pobiedziska, </a:t>
            </a:r>
            <a:r>
              <a:rPr lang="pl-PL" dirty="0"/>
              <a:t>Skansenu Miniatur, </a:t>
            </a:r>
            <a:r>
              <a:rPr lang="pl-PL" dirty="0" smtClean="0"/>
              <a:t>części arkusza </a:t>
            </a:r>
            <a:r>
              <a:rPr lang="pl-PL" dirty="0"/>
              <a:t>nr 27 w </a:t>
            </a:r>
            <a:r>
              <a:rPr lang="pl-PL" dirty="0" smtClean="0"/>
              <a:t>Pobiedziskach, układu komunikacyjnego </a:t>
            </a:r>
            <a:r>
              <a:rPr lang="pl-PL" dirty="0"/>
              <a:t>w Jerzykowie, Biskupicach i Bugaju,  </a:t>
            </a:r>
            <a:r>
              <a:rPr lang="pl-PL" dirty="0" smtClean="0"/>
              <a:t>części </a:t>
            </a:r>
            <a:r>
              <a:rPr lang="pl-PL" dirty="0"/>
              <a:t>północnej </a:t>
            </a:r>
            <a:r>
              <a:rPr lang="pl-PL" dirty="0" smtClean="0"/>
              <a:t>Pobiedzisk,</a:t>
            </a:r>
            <a:r>
              <a:rPr lang="pl-PL" dirty="0"/>
              <a:t> terenów kultury fizycznej w </a:t>
            </a:r>
            <a:r>
              <a:rPr lang="pl-PL" dirty="0" err="1" smtClean="0"/>
              <a:t>Promnie</a:t>
            </a:r>
            <a:r>
              <a:rPr lang="pl-PL" dirty="0" smtClean="0"/>
              <a:t>, </a:t>
            </a:r>
            <a:r>
              <a:rPr lang="pl-PL" dirty="0"/>
              <a:t>węzłów przesiadkowych Poznańskiej Kolei Metropolitalnej, </a:t>
            </a:r>
            <a:r>
              <a:rPr lang="pl-PL" dirty="0" smtClean="0"/>
              <a:t>terenu między jeziorami w Pobiedziskach, zmiany planu dla dz. 94/2 w Kocanowie</a:t>
            </a:r>
            <a:r>
              <a:rPr lang="pl-PL" dirty="0"/>
              <a:t>;</a:t>
            </a:r>
            <a:endParaRPr lang="pl-PL" dirty="0" smtClean="0"/>
          </a:p>
          <a:p>
            <a:pPr algn="just"/>
            <a:endParaRPr lang="pl-PL" dirty="0" smtClean="0"/>
          </a:p>
          <a:p>
            <a:pPr marL="285750" indent="-285750" algn="just">
              <a:buFontTx/>
              <a:buChar char="-"/>
            </a:pPr>
            <a:r>
              <a:rPr lang="pl-PL" dirty="0" smtClean="0"/>
              <a:t>parku w Biskupicach;</a:t>
            </a:r>
          </a:p>
          <a:p>
            <a:pPr marL="285750" indent="-285750" algn="just">
              <a:buFontTx/>
              <a:buChar char="-"/>
            </a:pPr>
            <a:endParaRPr lang="pl-PL" dirty="0" smtClean="0"/>
          </a:p>
          <a:p>
            <a:pPr marL="285750" indent="-285750" algn="just">
              <a:buFontTx/>
              <a:buChar char="-"/>
            </a:pPr>
            <a:r>
              <a:rPr lang="pl-PL" dirty="0" smtClean="0"/>
              <a:t>budowy </a:t>
            </a:r>
            <a:r>
              <a:rPr lang="pl-PL" dirty="0"/>
              <a:t>kanalizacji sanitarnej dla zadań przyjętych w </a:t>
            </a:r>
            <a:r>
              <a:rPr lang="pl-PL" dirty="0" smtClean="0"/>
              <a:t>WPI;</a:t>
            </a:r>
          </a:p>
          <a:p>
            <a:pPr algn="just"/>
            <a:endParaRPr lang="pl-PL" dirty="0" smtClean="0"/>
          </a:p>
          <a:p>
            <a:pPr algn="just"/>
            <a:endParaRPr lang="pl-PL" sz="2100" dirty="0">
              <a:solidFill>
                <a:prstClr val="black"/>
              </a:solidFill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endParaRPr lang="pl-PL" sz="1900" dirty="0">
              <a:solidFill>
                <a:prstClr val="black"/>
              </a:solidFill>
            </a:endParaRPr>
          </a:p>
          <a:p>
            <a:pPr marL="285750" indent="-285750" algn="just">
              <a:buFontTx/>
              <a:buChar char="-"/>
            </a:pP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149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65" y="1"/>
            <a:ext cx="7171764" cy="1039906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latin typeface="+mn-lt"/>
              </a:rPr>
              <a:t>Realizowane są umowy związane z:</a:t>
            </a: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0456" y="1039907"/>
            <a:ext cx="8397025" cy="53115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r>
              <a:rPr lang="pl-PL" sz="1600" dirty="0" smtClean="0"/>
              <a:t>   </a:t>
            </a:r>
            <a:endParaRPr lang="pl-PL" sz="2000" dirty="0"/>
          </a:p>
          <a:p>
            <a:pPr marL="0" indent="0">
              <a:buNone/>
            </a:pPr>
            <a:r>
              <a:rPr lang="pl-PL" sz="2000" dirty="0" smtClean="0"/>
              <a:t>       </a:t>
            </a:r>
            <a:endParaRPr lang="pl-PL" sz="2000" dirty="0"/>
          </a:p>
        </p:txBody>
      </p:sp>
      <p:sp>
        <p:nvSpPr>
          <p:cNvPr id="4" name="Prostokąt 3"/>
          <p:cNvSpPr/>
          <p:nvPr/>
        </p:nvSpPr>
        <p:spPr>
          <a:xfrm>
            <a:off x="304800" y="1089900"/>
            <a:ext cx="8389620" cy="4992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000" b="1" dirty="0"/>
              <a:t>projektami: </a:t>
            </a:r>
            <a:endParaRPr lang="pl-PL" sz="2000" b="1" dirty="0" smtClean="0"/>
          </a:p>
          <a:p>
            <a:pPr lvl="0"/>
            <a:endParaRPr lang="pl-PL" sz="2000" b="1" dirty="0"/>
          </a:p>
          <a:p>
            <a:pPr algn="just"/>
            <a:r>
              <a:rPr lang="pl-PL" dirty="0" smtClean="0"/>
              <a:t> </a:t>
            </a:r>
            <a:r>
              <a:rPr lang="pl-PL" dirty="0" smtClean="0">
                <a:solidFill>
                  <a:prstClr val="black"/>
                </a:solidFill>
              </a:rPr>
              <a:t>-    ul. </a:t>
            </a:r>
            <a:r>
              <a:rPr lang="pl-PL" dirty="0">
                <a:solidFill>
                  <a:prstClr val="black"/>
                </a:solidFill>
              </a:rPr>
              <a:t>Okrężnej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>
                <a:solidFill>
                  <a:prstClr val="black"/>
                </a:solidFill>
              </a:rPr>
              <a:t>w miejscowości Pobiedziska </a:t>
            </a:r>
            <a:r>
              <a:rPr lang="pl-PL" dirty="0" smtClean="0">
                <a:solidFill>
                  <a:prstClr val="black"/>
                </a:solidFill>
              </a:rPr>
              <a:t>Letnisko</a:t>
            </a:r>
            <a:r>
              <a:rPr lang="pl-PL" dirty="0">
                <a:solidFill>
                  <a:prstClr val="black"/>
                </a:solidFill>
              </a:rPr>
              <a:t>;</a:t>
            </a:r>
            <a:endParaRPr lang="pl-PL" dirty="0" smtClean="0">
              <a:solidFill>
                <a:prstClr val="black"/>
              </a:solidFill>
            </a:endParaRPr>
          </a:p>
          <a:p>
            <a:pPr algn="just"/>
            <a:endParaRPr lang="pl-PL" dirty="0" smtClean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pl-PL" dirty="0" smtClean="0">
                <a:solidFill>
                  <a:prstClr val="black"/>
                </a:solidFill>
              </a:rPr>
              <a:t>-    ul. </a:t>
            </a:r>
            <a:r>
              <a:rPr lang="pl-PL" dirty="0">
                <a:solidFill>
                  <a:prstClr val="black"/>
                </a:solidFill>
              </a:rPr>
              <a:t>Osiedlowej i  </a:t>
            </a:r>
            <a:r>
              <a:rPr lang="pl-PL" dirty="0" smtClean="0">
                <a:solidFill>
                  <a:prstClr val="black"/>
                </a:solidFill>
              </a:rPr>
              <a:t>ul. Wiosennej </a:t>
            </a:r>
            <a:r>
              <a:rPr lang="pl-PL" dirty="0">
                <a:solidFill>
                  <a:prstClr val="black"/>
                </a:solidFill>
              </a:rPr>
              <a:t>w </a:t>
            </a:r>
            <a:r>
              <a:rPr lang="pl-PL" dirty="0" smtClean="0">
                <a:solidFill>
                  <a:prstClr val="black"/>
                </a:solidFill>
              </a:rPr>
              <a:t>Jerzykowie</a:t>
            </a:r>
            <a:r>
              <a:rPr lang="pl-PL" dirty="0">
                <a:solidFill>
                  <a:prstClr val="black"/>
                </a:solidFill>
              </a:rPr>
              <a:t>;</a:t>
            </a:r>
            <a:endParaRPr lang="pl-PL" dirty="0" smtClean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pl-PL" dirty="0" smtClean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pl-PL" dirty="0" smtClean="0">
                <a:solidFill>
                  <a:prstClr val="black"/>
                </a:solidFill>
              </a:rPr>
              <a:t>-    ulic  </a:t>
            </a:r>
            <a:r>
              <a:rPr lang="pl-PL" dirty="0">
                <a:solidFill>
                  <a:prstClr val="black"/>
                </a:solidFill>
              </a:rPr>
              <a:t>Drawskiej, Sandaczowej, Łososiowej,  </a:t>
            </a:r>
            <a:r>
              <a:rPr lang="pl-PL" dirty="0" err="1" smtClean="0">
                <a:solidFill>
                  <a:prstClr val="black"/>
                </a:solidFill>
              </a:rPr>
              <a:t>Okoniowej</a:t>
            </a:r>
            <a:r>
              <a:rPr lang="pl-PL" dirty="0">
                <a:solidFill>
                  <a:prstClr val="black"/>
                </a:solidFill>
              </a:rPr>
              <a:t>;</a:t>
            </a:r>
            <a:endParaRPr lang="pl-PL" dirty="0" smtClean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pl-PL" dirty="0" smtClean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pl-PL" dirty="0" smtClean="0">
                <a:solidFill>
                  <a:prstClr val="black"/>
                </a:solidFill>
              </a:rPr>
              <a:t>-    ul. </a:t>
            </a:r>
            <a:r>
              <a:rPr lang="pl-PL" dirty="0">
                <a:solidFill>
                  <a:prstClr val="black"/>
                </a:solidFill>
              </a:rPr>
              <a:t>Malwowej i </a:t>
            </a:r>
            <a:r>
              <a:rPr lang="pl-PL" dirty="0" smtClean="0">
                <a:solidFill>
                  <a:prstClr val="black"/>
                </a:solidFill>
              </a:rPr>
              <a:t>ul. Słonecznikowej;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pl-PL" dirty="0" smtClean="0">
                <a:solidFill>
                  <a:prstClr val="black"/>
                </a:solidFill>
              </a:rPr>
              <a:t>budynku mieszkalno-usługowego </a:t>
            </a:r>
            <a:r>
              <a:rPr lang="pl-PL" dirty="0">
                <a:solidFill>
                  <a:prstClr val="black"/>
                </a:solidFill>
              </a:rPr>
              <a:t>przy narożniku ul. Rynek i ul. </a:t>
            </a:r>
            <a:r>
              <a:rPr lang="pl-PL" dirty="0" smtClean="0">
                <a:solidFill>
                  <a:prstClr val="black"/>
                </a:solidFill>
              </a:rPr>
              <a:t>Kostrzyńskiej;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pl-PL" dirty="0">
                <a:solidFill>
                  <a:prstClr val="black"/>
                </a:solidFill>
              </a:rPr>
              <a:t>ś</a:t>
            </a:r>
            <a:r>
              <a:rPr lang="pl-PL" dirty="0" smtClean="0">
                <a:solidFill>
                  <a:prstClr val="black"/>
                </a:solidFill>
              </a:rPr>
              <a:t>cieżki edukacyjnej przy Jeziorze Małym;</a:t>
            </a:r>
            <a:endParaRPr lang="pl-PL" dirty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pl-PL" sz="2100" dirty="0">
              <a:solidFill>
                <a:prstClr val="black"/>
              </a:solidFill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endParaRPr lang="pl-PL" sz="1900" dirty="0">
              <a:solidFill>
                <a:prstClr val="black"/>
              </a:solidFill>
            </a:endParaRPr>
          </a:p>
          <a:p>
            <a:pPr marL="285750" indent="-285750" algn="just">
              <a:buFontTx/>
              <a:buChar char="-"/>
            </a:pP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81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65" y="1"/>
            <a:ext cx="7171764" cy="1039906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latin typeface="+mn-lt"/>
              </a:rPr>
              <a:t>Realizowane są umowy związane z:</a:t>
            </a:r>
            <a:r>
              <a:rPr lang="pl-PL" sz="2400" dirty="0">
                <a:latin typeface="+mn-lt"/>
              </a:rPr>
              <a:t/>
            </a:r>
            <a:br>
              <a:rPr lang="pl-PL" sz="2400" dirty="0">
                <a:latin typeface="+mn-lt"/>
              </a:rPr>
            </a:br>
            <a:endParaRPr lang="pl-PL" sz="2400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0456" y="1039907"/>
            <a:ext cx="8555137" cy="5311587"/>
          </a:xfrm>
        </p:spPr>
        <p:txBody>
          <a:bodyPr>
            <a:normAutofit/>
          </a:bodyPr>
          <a:lstStyle/>
          <a:p>
            <a:pPr algn="just"/>
            <a:endParaRPr lang="pl-PL" sz="1800" dirty="0" smtClean="0"/>
          </a:p>
          <a:p>
            <a:pPr algn="just"/>
            <a:endParaRPr lang="pl-PL" sz="1800" dirty="0"/>
          </a:p>
          <a:p>
            <a:pPr algn="just"/>
            <a:r>
              <a:rPr lang="pl-PL" sz="1800" dirty="0" smtClean="0"/>
              <a:t>budową </a:t>
            </a:r>
            <a:r>
              <a:rPr lang="pl-PL" sz="1800" dirty="0"/>
              <a:t>tunelu pod torami kolejowymi w rejonie </a:t>
            </a:r>
            <a:r>
              <a:rPr lang="pl-PL" sz="1800" dirty="0" smtClean="0"/>
              <a:t>ulicy </a:t>
            </a:r>
            <a:r>
              <a:rPr lang="pl-PL" sz="1800" dirty="0"/>
              <a:t>Poznańskiej </a:t>
            </a:r>
            <a:r>
              <a:rPr lang="pl-PL" sz="1800" dirty="0" smtClean="0"/>
              <a:t> </a:t>
            </a:r>
            <a:br>
              <a:rPr lang="pl-PL" sz="1800" dirty="0" smtClean="0"/>
            </a:br>
            <a:r>
              <a:rPr lang="pl-PL" sz="1800" dirty="0" smtClean="0"/>
              <a:t>w </a:t>
            </a:r>
            <a:r>
              <a:rPr lang="pl-PL" sz="1800" dirty="0"/>
              <a:t>Pobiedziskach. </a:t>
            </a:r>
            <a:r>
              <a:rPr lang="pl-PL" sz="1800" dirty="0" smtClean="0"/>
              <a:t> Firma </a:t>
            </a:r>
            <a:r>
              <a:rPr lang="pl-PL" sz="1800" dirty="0" err="1" smtClean="0"/>
              <a:t>Strabag</a:t>
            </a:r>
            <a:r>
              <a:rPr lang="pl-PL" sz="1800" dirty="0" smtClean="0"/>
              <a:t>  zakończyła </a:t>
            </a:r>
            <a:r>
              <a:rPr lang="pl-PL" sz="1800" dirty="0"/>
              <a:t>prace związane z przekopem tunelu </a:t>
            </a:r>
            <a:r>
              <a:rPr lang="pl-PL" sz="1800" dirty="0" smtClean="0"/>
              <a:t> </a:t>
            </a:r>
            <a:r>
              <a:rPr lang="pl-PL" sz="1800" dirty="0"/>
              <a:t>i oddała do użytkowania </a:t>
            </a:r>
            <a:r>
              <a:rPr lang="pl-PL" sz="1800" dirty="0" smtClean="0"/>
              <a:t>drugi </a:t>
            </a:r>
            <a:r>
              <a:rPr lang="pl-PL" sz="1800" dirty="0"/>
              <a:t>tor od strony północnej. </a:t>
            </a:r>
            <a:r>
              <a:rPr lang="pl-PL" sz="1800" dirty="0" smtClean="0"/>
              <a:t>Trwają </a:t>
            </a:r>
            <a:r>
              <a:rPr lang="pl-PL" sz="1800" dirty="0"/>
              <a:t>prace przy odtworzeniu toru pierwszego. Koniec prac w zakresie tunelu </a:t>
            </a:r>
            <a:r>
              <a:rPr lang="pl-PL" sz="1800" dirty="0" smtClean="0"/>
              <a:t>zaplanowany </a:t>
            </a:r>
            <a:r>
              <a:rPr lang="pl-PL" sz="1800" dirty="0"/>
              <a:t>na maj 2017 r.;</a:t>
            </a:r>
          </a:p>
          <a:p>
            <a:pPr algn="just"/>
            <a:endParaRPr lang="pl-PL" sz="1800" dirty="0"/>
          </a:p>
          <a:p>
            <a:pPr marL="0" lvl="0" indent="0" algn="just">
              <a:buNone/>
            </a:pPr>
            <a:endParaRPr lang="pl-PL" sz="1800" dirty="0" smtClean="0"/>
          </a:p>
          <a:p>
            <a:pPr marL="0" indent="0" algn="just">
              <a:buNone/>
            </a:pPr>
            <a:r>
              <a:rPr lang="pl-PL" sz="1800" dirty="0" smtClean="0"/>
              <a:t>   </a:t>
            </a:r>
            <a:endParaRPr lang="pl-PL" sz="1800" dirty="0"/>
          </a:p>
        </p:txBody>
      </p:sp>
      <p:pic>
        <p:nvPicPr>
          <p:cNvPr id="18434" name="Picture 2" descr="http://www.pobiedziska.pl/wp-content/uploads/2017/04/DSC_28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199" y="2838039"/>
            <a:ext cx="5319536" cy="35463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975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65" y="1"/>
            <a:ext cx="7171764" cy="1039906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latin typeface="+mn-lt"/>
              </a:rPr>
              <a:t>Realizowane są </a:t>
            </a:r>
            <a:r>
              <a:rPr lang="pl-PL" sz="2400" b="1" dirty="0" smtClean="0">
                <a:latin typeface="+mn-lt"/>
              </a:rPr>
              <a:t>umowy związane z:</a:t>
            </a:r>
            <a:r>
              <a:rPr lang="pl-PL" sz="2400" dirty="0">
                <a:latin typeface="+mn-lt"/>
              </a:rPr>
              <a:t/>
            </a:r>
            <a:br>
              <a:rPr lang="pl-PL" sz="2400" dirty="0">
                <a:latin typeface="+mn-lt"/>
              </a:rPr>
            </a:br>
            <a:endParaRPr lang="pl-PL" sz="2400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0456" y="1039907"/>
            <a:ext cx="8397025" cy="531158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pl-PL" sz="1800" dirty="0" smtClean="0"/>
          </a:p>
          <a:p>
            <a:pPr lvl="0"/>
            <a:endParaRPr lang="pl-PL" sz="1800" dirty="0"/>
          </a:p>
          <a:p>
            <a:endParaRPr lang="pl-PL" sz="1800" dirty="0"/>
          </a:p>
          <a:p>
            <a:pPr marL="0" indent="0">
              <a:buNone/>
            </a:pPr>
            <a:endParaRPr lang="pl-PL" sz="1400" dirty="0"/>
          </a:p>
        </p:txBody>
      </p:sp>
      <p:sp>
        <p:nvSpPr>
          <p:cNvPr id="5" name="Prostokąt 4"/>
          <p:cNvSpPr/>
          <p:nvPr/>
        </p:nvSpPr>
        <p:spPr>
          <a:xfrm>
            <a:off x="159657" y="1161949"/>
            <a:ext cx="820329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600" dirty="0" smtClean="0"/>
              <a:t> </a:t>
            </a:r>
            <a:r>
              <a:rPr lang="pl-PL" b="1" dirty="0" smtClean="0"/>
              <a:t>"Rozbudową </a:t>
            </a:r>
            <a:r>
              <a:rPr lang="pl-PL" b="1" dirty="0"/>
              <a:t>i </a:t>
            </a:r>
            <a:r>
              <a:rPr lang="pl-PL" b="1" dirty="0" smtClean="0"/>
              <a:t>przebudową </a:t>
            </a:r>
            <a:r>
              <a:rPr lang="pl-PL" b="1" dirty="0"/>
              <a:t>Szkoły w Jerzykowie </a:t>
            </a:r>
            <a:r>
              <a:rPr lang="pl-PL" b="1" dirty="0" smtClean="0"/>
              <a:t>przy </a:t>
            </a:r>
            <a:r>
              <a:rPr lang="pl-PL" b="1" dirty="0"/>
              <a:t>ul. Spokojnej 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 gm. Pobiedziska</a:t>
            </a:r>
            <a:r>
              <a:rPr lang="pl-PL" dirty="0" smtClean="0"/>
              <a:t>”.  Szacowane koszty kwalifikowane to: 2.716.476,00 zł.        Zakończenie realizacji przedsięwzięcia to 15 kwietnia 2017 r. Zakończono roboty budowlane, trwają prace związane z odbiorami i wyposażeniem wnętrz.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19458" name="Picture 2" descr="DSC_28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072" y="3984978"/>
            <a:ext cx="3964433" cy="2644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33" y="3088644"/>
            <a:ext cx="4171312" cy="2845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51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8122</TotalTime>
  <Words>1635</Words>
  <Application>Microsoft Office PowerPoint</Application>
  <PresentationFormat>Pokaz na ekranie (4:3)</PresentationFormat>
  <Paragraphs>227</Paragraphs>
  <Slides>33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34" baseType="lpstr">
      <vt:lpstr>Motyw pakietu Office</vt:lpstr>
      <vt:lpstr>Sprawozdanie z pracy  Burmistrza  Miasta i Gminy Pobiedziska  w okresie międzysesyjnym</vt:lpstr>
      <vt:lpstr>  Realizowane są umowy związane z: </vt:lpstr>
      <vt:lpstr>  Realizowane są umowy związane z: </vt:lpstr>
      <vt:lpstr>Realizowane są umowy związane z: </vt:lpstr>
      <vt:lpstr>Realizowane są umowy związane z: </vt:lpstr>
      <vt:lpstr>Realizowane są umowy związane z: </vt:lpstr>
      <vt:lpstr>Realizowane są umowy związane z: </vt:lpstr>
      <vt:lpstr>Realizowane są umowy związane z: </vt:lpstr>
      <vt:lpstr>Realizowane są umowy związane z: </vt:lpstr>
      <vt:lpstr>Zakończono realizację umów związanych z: </vt:lpstr>
      <vt:lpstr> Przygotowywane są dokumenty do postępowania przetargowego na:  </vt:lpstr>
      <vt:lpstr> Ogłoszono postępowania przetargowe na:  </vt:lpstr>
      <vt:lpstr> 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Dziękuję za uwagę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Sprawozdanie z pracy Burmistrza  Miasta i Gminy Po</dc:title>
  <dc:creator>Artur Krysztofiak</dc:creator>
  <cp:lastModifiedBy>Iwona Tomaszewska</cp:lastModifiedBy>
  <cp:revision>1134</cp:revision>
  <cp:lastPrinted>2017-04-26T11:00:25Z</cp:lastPrinted>
  <dcterms:created xsi:type="dcterms:W3CDTF">2016-01-26T08:31:36Z</dcterms:created>
  <dcterms:modified xsi:type="dcterms:W3CDTF">2017-04-27T07:17:43Z</dcterms:modified>
</cp:coreProperties>
</file>