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57" r:id="rId3"/>
    <p:sldId id="454" r:id="rId4"/>
    <p:sldId id="367" r:id="rId5"/>
    <p:sldId id="368" r:id="rId6"/>
    <p:sldId id="436" r:id="rId7"/>
    <p:sldId id="427" r:id="rId8"/>
    <p:sldId id="315" r:id="rId9"/>
    <p:sldId id="293" r:id="rId10"/>
    <p:sldId id="388" r:id="rId11"/>
    <p:sldId id="336" r:id="rId12"/>
    <p:sldId id="399" r:id="rId13"/>
    <p:sldId id="437" r:id="rId14"/>
    <p:sldId id="438" r:id="rId15"/>
    <p:sldId id="439" r:id="rId16"/>
    <p:sldId id="440" r:id="rId17"/>
    <p:sldId id="441" r:id="rId18"/>
    <p:sldId id="442" r:id="rId19"/>
    <p:sldId id="443" r:id="rId20"/>
    <p:sldId id="444" r:id="rId21"/>
    <p:sldId id="445" r:id="rId22"/>
    <p:sldId id="446" r:id="rId23"/>
    <p:sldId id="447" r:id="rId24"/>
    <p:sldId id="448" r:id="rId25"/>
    <p:sldId id="449" r:id="rId26"/>
    <p:sldId id="451" r:id="rId27"/>
    <p:sldId id="452" r:id="rId28"/>
    <p:sldId id="453" r:id="rId29"/>
    <p:sldId id="458" r:id="rId30"/>
    <p:sldId id="459" r:id="rId31"/>
    <p:sldId id="460" r:id="rId32"/>
    <p:sldId id="457" r:id="rId33"/>
    <p:sldId id="450" r:id="rId34"/>
    <p:sldId id="455" r:id="rId35"/>
    <p:sldId id="456" r:id="rId36"/>
    <p:sldId id="258" r:id="rId37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5314" autoAdjust="0"/>
  </p:normalViewPr>
  <p:slideViewPr>
    <p:cSldViewPr snapToGrid="0">
      <p:cViewPr>
        <p:scale>
          <a:sx n="66" d="100"/>
          <a:sy n="66" d="100"/>
        </p:scale>
        <p:origin x="-2964" y="-10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0BB02-260E-47E2-89A8-3A8DFD357B4C}" type="datetimeFigureOut">
              <a:rPr lang="pl-PL" smtClean="0"/>
              <a:t>2017-03-30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2C2CF-9AF3-4F22-9796-EF928549B5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9836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2017-03-30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301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2017-03-30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71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2017-03-30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495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2017-03-30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181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2017-03-30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853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2017-03-30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975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2017-03-30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069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2017-03-30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002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2017-03-30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051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2017-03-30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6014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2017-03-30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6154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F7A13-2436-40AB-AAE6-84E85BDCCE33}" type="datetimeFigureOut">
              <a:rPr lang="pl-PL" smtClean="0"/>
              <a:t>2017-03-30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478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obiedziska.pl/edukacja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03729" y="4267201"/>
            <a:ext cx="7772400" cy="1389528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latin typeface="+mn-lt"/>
              </a:rPr>
              <a:t>Sprawozdanie z pracy </a:t>
            </a:r>
            <a:br>
              <a:rPr lang="pl-PL" sz="3200" b="1" dirty="0" smtClean="0">
                <a:latin typeface="+mn-lt"/>
              </a:rPr>
            </a:br>
            <a:r>
              <a:rPr lang="pl-PL" sz="3200" b="1" dirty="0" smtClean="0">
                <a:latin typeface="+mn-lt"/>
              </a:rPr>
              <a:t>Burmistrza  Miasta i Gminy Pobiedziska </a:t>
            </a:r>
            <a:br>
              <a:rPr lang="pl-PL" sz="3200" b="1" dirty="0" smtClean="0">
                <a:latin typeface="+mn-lt"/>
              </a:rPr>
            </a:br>
            <a:r>
              <a:rPr lang="pl-PL" sz="3200" b="1" dirty="0" smtClean="0">
                <a:latin typeface="+mn-lt"/>
              </a:rPr>
              <a:t>w okresie międzysesyjnym</a:t>
            </a:r>
            <a:endParaRPr lang="pl-PL" sz="3200" b="1" dirty="0">
              <a:latin typeface="+mn-l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60929" y="6051176"/>
            <a:ext cx="6858000" cy="448236"/>
          </a:xfrm>
        </p:spPr>
        <p:txBody>
          <a:bodyPr/>
          <a:lstStyle/>
          <a:p>
            <a:r>
              <a:rPr lang="pl-PL" b="1" dirty="0" smtClean="0"/>
              <a:t> 24.02.2017r.-30.03.2017r.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63422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1" y="281941"/>
            <a:ext cx="6752822" cy="1039906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r>
              <a:rPr lang="pl-PL" sz="2000" b="1" dirty="0" smtClean="0">
                <a:latin typeface="+mn-lt"/>
              </a:rPr>
              <a:t>Ogłoszono postępowania przetargowe na budowę:</a:t>
            </a:r>
            <a:r>
              <a:rPr lang="pl-PL" sz="2000" dirty="0">
                <a:latin typeface="+mn-lt"/>
              </a:rPr>
              <a:t/>
            </a:r>
            <a:br>
              <a:rPr lang="pl-PL" sz="2000" dirty="0">
                <a:latin typeface="+mn-lt"/>
              </a:rPr>
            </a:br>
            <a:r>
              <a:rPr lang="pl-PL" sz="2000" dirty="0">
                <a:latin typeface="+mn-lt"/>
              </a:rPr>
              <a:t/>
            </a:r>
            <a:br>
              <a:rPr lang="pl-PL" sz="2000" dirty="0">
                <a:latin typeface="+mn-lt"/>
              </a:rPr>
            </a:br>
            <a:endParaRPr lang="pl-PL" sz="20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pl-PL" sz="2000" dirty="0" smtClean="0"/>
          </a:p>
          <a:p>
            <a:pPr marL="0" lvl="0" indent="0">
              <a:buNone/>
            </a:pPr>
            <a:endParaRPr lang="pl-PL" sz="2000" dirty="0" smtClean="0"/>
          </a:p>
          <a:p>
            <a:pPr marL="0" lvl="0" indent="0">
              <a:buNone/>
            </a:pPr>
            <a:endParaRPr lang="pl-PL" sz="2000" dirty="0"/>
          </a:p>
        </p:txBody>
      </p:sp>
      <p:sp>
        <p:nvSpPr>
          <p:cNvPr id="4" name="Prostokąt 3"/>
          <p:cNvSpPr/>
          <p:nvPr/>
        </p:nvSpPr>
        <p:spPr>
          <a:xfrm>
            <a:off x="296579" y="1112689"/>
            <a:ext cx="75620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zakup środków transportu publicznego w ramach projektu </a:t>
            </a:r>
            <a:endParaRPr lang="pl-PL" dirty="0" smtClean="0"/>
          </a:p>
          <a:p>
            <a:pPr algn="just"/>
            <a:r>
              <a:rPr lang="pl-PL" dirty="0"/>
              <a:t> </a:t>
            </a:r>
            <a:r>
              <a:rPr lang="pl-PL" dirty="0" smtClean="0"/>
              <a:t>     „</a:t>
            </a:r>
            <a:r>
              <a:rPr lang="pl-PL" dirty="0"/>
              <a:t>Wspieranie strategii niskoemisyjnych na terenie Gminy Pobiedziska</a:t>
            </a:r>
            <a:r>
              <a:rPr lang="pl-PL" dirty="0" smtClean="0"/>
              <a:t>…”;</a:t>
            </a:r>
          </a:p>
          <a:p>
            <a:pPr algn="just"/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budowę oświetlenia ulicznego w miejscowości Biskupice w rejonie ulic Śliwkowa, Gruszkowa, Morelowa, </a:t>
            </a:r>
            <a:r>
              <a:rPr lang="pl-PL" dirty="0" smtClean="0"/>
              <a:t>Jabłkowa</a:t>
            </a:r>
            <a:r>
              <a:rPr lang="pl-PL" dirty="0"/>
              <a:t>;</a:t>
            </a: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zakup </a:t>
            </a:r>
            <a:r>
              <a:rPr lang="pl-PL" dirty="0"/>
              <a:t>wraz z  dostawą kruszywa naturalnego łamanego na ulepszenie dróg gruntowych w Gminie Pobiedziska w roku </a:t>
            </a:r>
            <a:r>
              <a:rPr lang="pl-PL" dirty="0" smtClean="0"/>
              <a:t>2017.</a:t>
            </a:r>
            <a:endParaRPr lang="pl-PL" dirty="0"/>
          </a:p>
          <a:p>
            <a:pPr algn="just"/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96578" y="3513346"/>
            <a:ext cx="84410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Trwają prace komisji nad rozstrzygnięciem przetargów: </a:t>
            </a:r>
            <a:endParaRPr lang="pl-PL" b="1" dirty="0" smtClean="0"/>
          </a:p>
          <a:p>
            <a:endParaRPr lang="pl-PL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ZWP przy Dworcu Kolejowym w Biskupicach, </a:t>
            </a:r>
            <a:r>
              <a:rPr lang="pl-PL" dirty="0" smtClean="0"/>
              <a:t>w </a:t>
            </a:r>
            <a:r>
              <a:rPr lang="pl-PL" dirty="0"/>
              <a:t>tym budowa ul. Nowej i ul. Popiela;</a:t>
            </a:r>
          </a:p>
          <a:p>
            <a:pPr algn="just"/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modernizację Placu Piastowskiego w tym organizacja przystanków komunikacji publicznej w systemie „zaprojektuj i wybuduj” (jest to drugie postępowanie, pierwsze zostało unieważnione);</a:t>
            </a:r>
          </a:p>
          <a:p>
            <a:endParaRPr lang="pl-PL" dirty="0"/>
          </a:p>
        </p:txBody>
      </p:sp>
      <p:pic>
        <p:nvPicPr>
          <p:cNvPr id="6" name="Picture 6" descr="efrr_samorzad_k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24" y="5555476"/>
            <a:ext cx="8310245" cy="116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63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283562"/>
            <a:ext cx="7668643" cy="688895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r>
              <a:rPr lang="pl-PL" sz="2000" b="1" dirty="0">
                <a:latin typeface="+mn-lt"/>
              </a:rPr>
              <a:t>Rozstrzygnięto</a:t>
            </a:r>
            <a:r>
              <a:rPr lang="pl-PL" sz="2000" b="1" dirty="0"/>
              <a:t> </a:t>
            </a:r>
            <a:r>
              <a:rPr lang="pl-PL" sz="2000" b="1" dirty="0" smtClean="0"/>
              <a:t>postępowania </a:t>
            </a:r>
            <a:r>
              <a:rPr lang="pl-PL" sz="2000" b="1" dirty="0"/>
              <a:t>na:</a:t>
            </a:r>
            <a:br>
              <a:rPr lang="pl-PL" sz="2000" b="1" dirty="0"/>
            </a:b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64746" y="1592151"/>
            <a:ext cx="7886700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endParaRPr lang="pl-PL" sz="1600" dirty="0"/>
          </a:p>
        </p:txBody>
      </p:sp>
      <p:sp>
        <p:nvSpPr>
          <p:cNvPr id="7" name="Prostokąt 6"/>
          <p:cNvSpPr/>
          <p:nvPr/>
        </p:nvSpPr>
        <p:spPr>
          <a:xfrm>
            <a:off x="325335" y="1122829"/>
            <a:ext cx="844222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budowę </a:t>
            </a:r>
            <a:r>
              <a:rPr lang="pl-PL" dirty="0"/>
              <a:t>zespołu pomostów nad Jeziorem Biezdruchowo w Pobiedziskach;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w zakresie ścieżek rowerowych i układu komunikacyjnego w Pobiedziskach </a:t>
            </a:r>
            <a:endParaRPr lang="pl-PL" dirty="0" smtClean="0"/>
          </a:p>
          <a:p>
            <a:pPr algn="just"/>
            <a:r>
              <a:rPr lang="pl-PL" dirty="0"/>
              <a:t> </a:t>
            </a:r>
            <a:r>
              <a:rPr lang="pl-PL" dirty="0" smtClean="0"/>
              <a:t>     oraz </a:t>
            </a:r>
            <a:r>
              <a:rPr lang="pl-PL" dirty="0"/>
              <a:t>węzła przesiadkowego w </a:t>
            </a:r>
            <a:r>
              <a:rPr lang="pl-PL" dirty="0" smtClean="0"/>
              <a:t>Pobiedziskach;</a:t>
            </a: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równanie i profilowanie dróg na terenie Gminy Pobiedziska</a:t>
            </a:r>
            <a:r>
              <a:rPr lang="pl-PL" dirty="0" smtClean="0"/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r</a:t>
            </a:r>
            <a:r>
              <a:rPr lang="pl-PL" dirty="0" smtClean="0"/>
              <a:t>ealizację modernizacji ulicy Kiszkowskiej w Pobiedziskach oraz ul. Dworcowej i Głównej w Biskupicach – zadania realizowane przez Zarząd Dróg Powiatowych w ramach Projektu „Wspieranie strategii niskoemisyjnych…..”</a:t>
            </a:r>
            <a:endParaRPr lang="pl-PL" dirty="0"/>
          </a:p>
          <a:p>
            <a:pPr algn="just"/>
            <a:endParaRPr lang="pl-PL" b="1" dirty="0"/>
          </a:p>
          <a:p>
            <a:pPr algn="just"/>
            <a:r>
              <a:rPr lang="pl-PL" b="1" dirty="0"/>
              <a:t>Unieważniono postępowanie na: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ZWP przy Dworcu Kolejowym w Pobiedziskach </a:t>
            </a:r>
            <a:r>
              <a:rPr lang="pl-PL" dirty="0" smtClean="0"/>
              <a:t>Letnisku.</a:t>
            </a:r>
            <a:endParaRPr lang="pl-PL" dirty="0"/>
          </a:p>
        </p:txBody>
      </p:sp>
      <p:pic>
        <p:nvPicPr>
          <p:cNvPr id="8" name="Picture 6" descr="efrr_samorzad_k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22" y="4495933"/>
            <a:ext cx="8310245" cy="116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94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64746" y="1592151"/>
            <a:ext cx="7886700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endParaRPr lang="pl-PL" sz="1600" dirty="0"/>
          </a:p>
        </p:txBody>
      </p:sp>
      <p:sp>
        <p:nvSpPr>
          <p:cNvPr id="3" name="Prostokąt 2"/>
          <p:cNvSpPr/>
          <p:nvPr/>
        </p:nvSpPr>
        <p:spPr>
          <a:xfrm>
            <a:off x="325335" y="1316217"/>
            <a:ext cx="82547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w</a:t>
            </a:r>
            <a:r>
              <a:rPr lang="pl-PL" dirty="0" smtClean="0"/>
              <a:t> dniu 26 </a:t>
            </a:r>
            <a:r>
              <a:rPr lang="pl-PL" dirty="0"/>
              <a:t>lutego </a:t>
            </a:r>
            <a:r>
              <a:rPr lang="pl-PL" dirty="0" smtClean="0"/>
              <a:t>br. wzięto udział w zebraniu sprawozdawczym </a:t>
            </a:r>
            <a:r>
              <a:rPr lang="pl-PL" dirty="0"/>
              <a:t>za 2016 rok </a:t>
            </a:r>
            <a:r>
              <a:rPr lang="pl-PL" dirty="0" smtClean="0"/>
              <a:t>Ochotniczej Straży Pożarnej </a:t>
            </a:r>
            <a:r>
              <a:rPr lang="pl-PL" dirty="0"/>
              <a:t>z </a:t>
            </a:r>
            <a:r>
              <a:rPr lang="pl-PL" dirty="0" smtClean="0"/>
              <a:t>Pobiedzisk.  </a:t>
            </a:r>
            <a:r>
              <a:rPr lang="pl-PL" dirty="0"/>
              <a:t>Zarząd otrzymał absolutorium, a druhowi Grzegorzowi </a:t>
            </a:r>
            <a:r>
              <a:rPr lang="pl-PL" dirty="0" err="1"/>
              <a:t>Flisiakowi</a:t>
            </a:r>
            <a:r>
              <a:rPr lang="pl-PL" dirty="0"/>
              <a:t> w głosowaniu przyznano tytuł Honorowego Członka. Podczas spotkania wręczone zostały również </a:t>
            </a:r>
            <a:r>
              <a:rPr lang="pl-PL" dirty="0" smtClean="0"/>
              <a:t>odznaczenia;</a:t>
            </a:r>
            <a:endParaRPr lang="pl-PL" dirty="0"/>
          </a:p>
        </p:txBody>
      </p:sp>
      <p:pic>
        <p:nvPicPr>
          <p:cNvPr id="1026" name="Picture 2" descr="http://www.pobiedziska.pl/wp-content/uploads/2017/02/web_DSC_0216-1024x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558" y="2838646"/>
            <a:ext cx="5658485" cy="3774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49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221985" y="1454586"/>
            <a:ext cx="7886700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endParaRPr lang="pl-PL" sz="1600" dirty="0"/>
          </a:p>
        </p:txBody>
      </p:sp>
      <p:sp>
        <p:nvSpPr>
          <p:cNvPr id="3" name="Prostokąt 2"/>
          <p:cNvSpPr/>
          <p:nvPr/>
        </p:nvSpPr>
        <p:spPr>
          <a:xfrm>
            <a:off x="97102" y="1064251"/>
            <a:ext cx="81479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Pobiedziski </a:t>
            </a:r>
            <a:r>
              <a:rPr lang="pl-PL" dirty="0"/>
              <a:t>Ośrodek Kultury </a:t>
            </a:r>
            <a:r>
              <a:rPr lang="pl-PL" dirty="0" smtClean="0"/>
              <a:t>gościł </a:t>
            </a:r>
            <a:r>
              <a:rPr lang="pl-PL" dirty="0"/>
              <a:t>17 par małżeńskich </a:t>
            </a:r>
            <a:r>
              <a:rPr lang="pl-PL" dirty="0" smtClean="0"/>
              <a:t>zaproszonych </a:t>
            </a:r>
            <a:br>
              <a:rPr lang="pl-PL" dirty="0" smtClean="0"/>
            </a:br>
            <a:r>
              <a:rPr lang="pl-PL" dirty="0" smtClean="0"/>
              <a:t>przez Urząd </a:t>
            </a:r>
            <a:r>
              <a:rPr lang="pl-PL" dirty="0"/>
              <a:t>Stanu Cywilnego na uroczystość z okazji </a:t>
            </a:r>
            <a:r>
              <a:rPr lang="pl-PL" dirty="0" smtClean="0"/>
              <a:t>Jubileuszu </a:t>
            </a:r>
            <a:r>
              <a:rPr lang="pl-PL" dirty="0"/>
              <a:t>25 </a:t>
            </a:r>
            <a:r>
              <a:rPr lang="pl-PL" dirty="0" smtClean="0"/>
              <a:t>-</a:t>
            </a:r>
            <a:r>
              <a:rPr lang="pl-PL" dirty="0" err="1" smtClean="0"/>
              <a:t>lecia</a:t>
            </a:r>
            <a:r>
              <a:rPr lang="pl-PL" dirty="0" smtClean="0"/>
              <a:t> </a:t>
            </a:r>
            <a:r>
              <a:rPr lang="pl-PL" dirty="0"/>
              <a:t>Pożycia Małżeńskiego. </a:t>
            </a:r>
            <a:r>
              <a:rPr lang="pl-PL" dirty="0" smtClean="0"/>
              <a:t>Zaproszone </a:t>
            </a:r>
            <a:r>
              <a:rPr lang="pl-PL" dirty="0"/>
              <a:t>pary małżeńskie </a:t>
            </a:r>
            <a:r>
              <a:rPr lang="pl-PL" dirty="0" smtClean="0"/>
              <a:t>otrzymały </a:t>
            </a:r>
            <a:r>
              <a:rPr lang="pl-PL" dirty="0"/>
              <a:t>listy gratulacyjne, kwiaty oraz flagi z herbem </a:t>
            </a:r>
            <a:r>
              <a:rPr lang="pl-PL" dirty="0" smtClean="0"/>
              <a:t>Pobiedzisk;</a:t>
            </a:r>
            <a:endParaRPr lang="pl-PL" dirty="0"/>
          </a:p>
          <a:p>
            <a:pPr algn="just"/>
            <a:endParaRPr lang="pl-PL" dirty="0"/>
          </a:p>
        </p:txBody>
      </p:sp>
      <p:pic>
        <p:nvPicPr>
          <p:cNvPr id="2050" name="Picture 2" descr="http://www.pobiedziska.pl/wp-content/uploads/2017/03/raze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697" y="2388371"/>
            <a:ext cx="6505673" cy="4312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29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64746" y="1592151"/>
            <a:ext cx="7886700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endParaRPr lang="pl-PL" sz="1600" dirty="0"/>
          </a:p>
        </p:txBody>
      </p:sp>
      <p:sp>
        <p:nvSpPr>
          <p:cNvPr id="3" name="Prostokąt 2"/>
          <p:cNvSpPr/>
          <p:nvPr/>
        </p:nvSpPr>
        <p:spPr>
          <a:xfrm>
            <a:off x="125732" y="1081296"/>
            <a:ext cx="84353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Klub Seniora działający przy Bibliotece Publicznej w </a:t>
            </a:r>
            <a:r>
              <a:rPr lang="pl-PL" dirty="0" smtClean="0"/>
              <a:t>Pobiedziskach </a:t>
            </a:r>
            <a:r>
              <a:rPr lang="pl-PL" dirty="0"/>
              <a:t>Letnisku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obchodzi </a:t>
            </a:r>
            <a:r>
              <a:rPr lang="pl-PL" dirty="0"/>
              <a:t>w tym roku dziesięciolecie swojej </a:t>
            </a:r>
            <a:r>
              <a:rPr lang="pl-PL" dirty="0" smtClean="0"/>
              <a:t>działalności</a:t>
            </a:r>
            <a:r>
              <a:rPr lang="pl-PL" dirty="0"/>
              <a:t>. </a:t>
            </a:r>
            <a:r>
              <a:rPr lang="pl-PL" dirty="0" smtClean="0"/>
              <a:t>Z </a:t>
            </a:r>
            <a:r>
              <a:rPr lang="pl-PL" dirty="0"/>
              <a:t>tej okazji,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7 marca br. </a:t>
            </a:r>
            <a:r>
              <a:rPr lang="pl-PL" dirty="0"/>
              <a:t> zorganizowane zostały </a:t>
            </a:r>
            <a:r>
              <a:rPr lang="pl-PL" dirty="0" smtClean="0"/>
              <a:t>w </a:t>
            </a:r>
            <a:r>
              <a:rPr lang="pl-PL" dirty="0"/>
              <a:t>Zespole Szkół Pobiedziska Letnisko jubileuszowe uroczystości. </a:t>
            </a:r>
            <a:r>
              <a:rPr lang="pl-PL" dirty="0" smtClean="0"/>
              <a:t> W </a:t>
            </a:r>
            <a:r>
              <a:rPr lang="pl-PL" dirty="0"/>
              <a:t>Auli szkoły zaproszeni goście gratulowali seniorom tak miłej rocznicy </a:t>
            </a:r>
            <a:endParaRPr lang="pl-PL" dirty="0" smtClean="0"/>
          </a:p>
          <a:p>
            <a:pPr algn="just"/>
            <a:r>
              <a:rPr lang="pl-PL" dirty="0"/>
              <a:t> </a:t>
            </a:r>
            <a:r>
              <a:rPr lang="pl-PL" dirty="0" smtClean="0"/>
              <a:t>     i </a:t>
            </a:r>
            <a:r>
              <a:rPr lang="pl-PL" dirty="0"/>
              <a:t>życzyli dalszych kilkudziesięciu, następnych lat </a:t>
            </a:r>
            <a:r>
              <a:rPr lang="pl-PL" dirty="0" smtClean="0"/>
              <a:t>działalności;</a:t>
            </a:r>
            <a:endParaRPr lang="pl-PL" dirty="0"/>
          </a:p>
          <a:p>
            <a:pPr algn="just"/>
            <a:endParaRPr lang="pl-PL" dirty="0"/>
          </a:p>
        </p:txBody>
      </p:sp>
      <p:pic>
        <p:nvPicPr>
          <p:cNvPr id="3074" name="Picture 2" descr="http://www.pobiedziska.pl/wp-content/uploads/2017/03/DSC_1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096" y="3663769"/>
            <a:ext cx="4532009" cy="3022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pobiedziska.pl/wp-content/uploads/2017/03/DSC_10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35" y="2797789"/>
            <a:ext cx="4069079" cy="2713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92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64746" y="1592151"/>
            <a:ext cx="7886700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endParaRPr lang="pl-PL" sz="1600" dirty="0"/>
          </a:p>
        </p:txBody>
      </p:sp>
      <p:sp>
        <p:nvSpPr>
          <p:cNvPr id="3" name="Prostokąt 2"/>
          <p:cNvSpPr/>
          <p:nvPr/>
        </p:nvSpPr>
        <p:spPr>
          <a:xfrm>
            <a:off x="270510" y="1094004"/>
            <a:ext cx="80866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s</a:t>
            </a:r>
            <a:r>
              <a:rPr lang="pl-PL" dirty="0" smtClean="0"/>
              <a:t>ołectwa </a:t>
            </a:r>
            <a:r>
              <a:rPr lang="pl-PL" dirty="0"/>
              <a:t>w gminie Pobiedziska bardzo uroczyście włączyły się </a:t>
            </a:r>
            <a:r>
              <a:rPr lang="pl-PL" dirty="0" smtClean="0"/>
              <a:t>w </a:t>
            </a:r>
            <a:br>
              <a:rPr lang="pl-PL" dirty="0" smtClean="0"/>
            </a:br>
            <a:r>
              <a:rPr lang="pl-PL" dirty="0" smtClean="0"/>
              <a:t>organizację </a:t>
            </a:r>
            <a:r>
              <a:rPr lang="pl-PL" dirty="0"/>
              <a:t>spotkań dla Pań w ramach obchodów Święta Kobiet. </a:t>
            </a:r>
            <a:r>
              <a:rPr lang="pl-PL" dirty="0" smtClean="0"/>
              <a:t>Wśród </a:t>
            </a:r>
            <a:r>
              <a:rPr lang="pl-PL" dirty="0"/>
              <a:t>wielu spotkań odbyły się m.in</a:t>
            </a:r>
            <a:r>
              <a:rPr lang="pl-PL" dirty="0" smtClean="0"/>
              <a:t>: w sołectwach Węglewo, Jerzykowo, Kociałkowa Górka, Borowo Młyn, Latalice, Główna;</a:t>
            </a:r>
            <a:endParaRPr lang="pl-PL" dirty="0"/>
          </a:p>
          <a:p>
            <a:pPr algn="just"/>
            <a:endParaRPr lang="pl-PL" dirty="0"/>
          </a:p>
        </p:txBody>
      </p:sp>
      <p:pic>
        <p:nvPicPr>
          <p:cNvPr id="4102" name="Picture 6" descr="So&amp;lstrok;ectwo G&amp;lstrok;ów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1" y="2465544"/>
            <a:ext cx="4465329" cy="2957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SC_26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595" y="3593150"/>
            <a:ext cx="4407066" cy="2917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33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64746" y="1592151"/>
            <a:ext cx="7886700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endParaRPr lang="pl-PL" sz="1600" dirty="0"/>
          </a:p>
        </p:txBody>
      </p:sp>
      <p:sp>
        <p:nvSpPr>
          <p:cNvPr id="3" name="Prostokąt 2"/>
          <p:cNvSpPr/>
          <p:nvPr/>
        </p:nvSpPr>
        <p:spPr>
          <a:xfrm>
            <a:off x="190426" y="1560669"/>
            <a:ext cx="84353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9 marca </a:t>
            </a:r>
            <a:r>
              <a:rPr lang="pl-PL" dirty="0" smtClean="0"/>
              <a:t>br. podpisano </a:t>
            </a:r>
            <a:r>
              <a:rPr lang="pl-PL" dirty="0"/>
              <a:t>umowę na budowę zespołu pomostów </a:t>
            </a:r>
            <a:r>
              <a:rPr lang="pl-PL" dirty="0" smtClean="0"/>
              <a:t>nad </a:t>
            </a:r>
            <a:r>
              <a:rPr lang="pl-PL" dirty="0"/>
              <a:t>jeziorem Biezdruchowo. </a:t>
            </a:r>
            <a:r>
              <a:rPr lang="pl-PL" dirty="0" smtClean="0"/>
              <a:t>W </a:t>
            </a:r>
            <a:r>
              <a:rPr lang="pl-PL" dirty="0"/>
              <a:t>ramach przedsięwzięcia wybudowany zostanie kompleks </a:t>
            </a:r>
            <a:r>
              <a:rPr lang="pl-PL" dirty="0" smtClean="0"/>
              <a:t>stałych </a:t>
            </a:r>
            <a:r>
              <a:rPr lang="pl-PL" dirty="0"/>
              <a:t>pomostów rekreacyjnych z wygrodzonym basenem i kąpieliskiem a także </a:t>
            </a:r>
            <a:r>
              <a:rPr lang="pl-PL" dirty="0" smtClean="0"/>
              <a:t>  zlokalizowane </a:t>
            </a:r>
            <a:r>
              <a:rPr lang="pl-PL" dirty="0"/>
              <a:t>zostaną 4 altanki, 2 rampy wejściowe dostosowane </a:t>
            </a:r>
            <a:r>
              <a:rPr lang="pl-PL" dirty="0" smtClean="0"/>
              <a:t> dla </a:t>
            </a:r>
            <a:r>
              <a:rPr lang="pl-PL" dirty="0"/>
              <a:t>osób niepełnosprawnych, wieża </a:t>
            </a:r>
            <a:r>
              <a:rPr lang="pl-PL" dirty="0" smtClean="0"/>
              <a:t>ratownika;</a:t>
            </a:r>
            <a:endParaRPr lang="pl-PL" dirty="0"/>
          </a:p>
          <a:p>
            <a:pPr algn="just"/>
            <a:endParaRPr lang="pl-PL" dirty="0"/>
          </a:p>
        </p:txBody>
      </p:sp>
      <p:pic>
        <p:nvPicPr>
          <p:cNvPr id="5122" name="Picture 2" descr="http://www.pobiedziska.pl/wp-content/uploads/2017/03/DSC_1157-1024x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76" y="3035974"/>
            <a:ext cx="5730240" cy="3822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27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64746" y="1592151"/>
            <a:ext cx="7886700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endParaRPr lang="pl-PL" sz="1600" dirty="0"/>
          </a:p>
        </p:txBody>
      </p:sp>
      <p:sp>
        <p:nvSpPr>
          <p:cNvPr id="3" name="Prostokąt 2"/>
          <p:cNvSpPr/>
          <p:nvPr/>
        </p:nvSpPr>
        <p:spPr>
          <a:xfrm>
            <a:off x="190426" y="1560669"/>
            <a:ext cx="84353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w</a:t>
            </a:r>
            <a:r>
              <a:rPr lang="pl-PL" dirty="0" smtClean="0"/>
              <a:t>zięto udział </a:t>
            </a:r>
            <a:r>
              <a:rPr lang="pl-PL" dirty="0" smtClean="0"/>
              <a:t>w II </a:t>
            </a:r>
            <a:r>
              <a:rPr lang="pl-PL" dirty="0" smtClean="0"/>
              <a:t>Powiatowych Dniach Sołtysa.</a:t>
            </a:r>
            <a:r>
              <a:rPr lang="pl-PL" b="1" dirty="0"/>
              <a:t> </a:t>
            </a:r>
            <a:r>
              <a:rPr lang="pl-PL" dirty="0" smtClean="0"/>
              <a:t>Gminę </a:t>
            </a:r>
            <a:r>
              <a:rPr lang="pl-PL" dirty="0"/>
              <a:t>Pobiedziska na spotkaniu reprezentowali: </a:t>
            </a:r>
            <a:r>
              <a:rPr lang="pl-PL" dirty="0" smtClean="0"/>
              <a:t>Burmistrz </a:t>
            </a:r>
            <a:r>
              <a:rPr lang="pl-PL" dirty="0"/>
              <a:t>Miasta i Gminy </a:t>
            </a:r>
            <a:r>
              <a:rPr lang="pl-PL" dirty="0" smtClean="0"/>
              <a:t>Pobiedziska </a:t>
            </a:r>
            <a:r>
              <a:rPr lang="pl-PL" dirty="0"/>
              <a:t>oraz sołtysi Zenona Szymkowiak Kołata, </a:t>
            </a:r>
            <a:r>
              <a:rPr lang="pl-PL" dirty="0" smtClean="0"/>
              <a:t>Barbara </a:t>
            </a:r>
            <a:r>
              <a:rPr lang="pl-PL" dirty="0" err="1"/>
              <a:t>Widelicka</a:t>
            </a:r>
            <a:r>
              <a:rPr lang="pl-PL" dirty="0"/>
              <a:t> Borowo Młyn, Andrzej Gruszczyński Jerzykowo, </a:t>
            </a:r>
            <a:r>
              <a:rPr lang="pl-PL" dirty="0" smtClean="0"/>
              <a:t>      Franciszek </a:t>
            </a:r>
            <a:r>
              <a:rPr lang="pl-PL" dirty="0"/>
              <a:t>Kosicki Biskupice, Włodzimierz Walter Polska Wieś, </a:t>
            </a:r>
            <a:r>
              <a:rPr lang="pl-PL" dirty="0" smtClean="0"/>
              <a:t>Marcin </a:t>
            </a:r>
            <a:r>
              <a:rPr lang="pl-PL" dirty="0"/>
              <a:t>Bartz Główna, Adam Stołowski </a:t>
            </a:r>
            <a:r>
              <a:rPr lang="pl-PL" dirty="0" err="1" smtClean="0"/>
              <a:t>Bociniec</a:t>
            </a:r>
            <a:r>
              <a:rPr lang="pl-PL" dirty="0" smtClean="0"/>
              <a:t>;</a:t>
            </a:r>
            <a:endParaRPr lang="pl-PL" dirty="0"/>
          </a:p>
          <a:p>
            <a:pPr algn="just"/>
            <a:endParaRPr lang="pl-PL" dirty="0"/>
          </a:p>
        </p:txBody>
      </p:sp>
      <p:pic>
        <p:nvPicPr>
          <p:cNvPr id="6146" name="Picture 2" descr="http://www.pobiedziska.pl/wp-content/uploads/2017/03/DSC_11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100" y="3605017"/>
            <a:ext cx="4400500" cy="2933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pobiedziska.pl/wp-content/uploads/2017/03/DSC_11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35" y="2954019"/>
            <a:ext cx="4219893" cy="2813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28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64746" y="1592151"/>
            <a:ext cx="7886700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endParaRPr lang="pl-PL" sz="1600" dirty="0"/>
          </a:p>
        </p:txBody>
      </p:sp>
      <p:sp>
        <p:nvSpPr>
          <p:cNvPr id="3" name="Prostokąt 2"/>
          <p:cNvSpPr/>
          <p:nvPr/>
        </p:nvSpPr>
        <p:spPr>
          <a:xfrm>
            <a:off x="219745" y="1638317"/>
            <a:ext cx="84353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w</a:t>
            </a:r>
            <a:r>
              <a:rPr lang="pl-PL" dirty="0" smtClean="0"/>
              <a:t> dniu 10 </a:t>
            </a:r>
            <a:r>
              <a:rPr lang="pl-PL" dirty="0"/>
              <a:t>marca </a:t>
            </a:r>
            <a:r>
              <a:rPr lang="pl-PL" dirty="0" smtClean="0"/>
              <a:t>br. odbyło się  </a:t>
            </a:r>
            <a:r>
              <a:rPr lang="pl-PL" dirty="0"/>
              <a:t>zebranie </a:t>
            </a:r>
            <a:r>
              <a:rPr lang="pl-PL" dirty="0" smtClean="0"/>
              <a:t>sprawozdawcze OSP  w Biskupicach. </a:t>
            </a:r>
            <a:br>
              <a:rPr lang="pl-PL" dirty="0" smtClean="0"/>
            </a:br>
            <a:r>
              <a:rPr lang="pl-PL" dirty="0" smtClean="0"/>
              <a:t>Podczas </a:t>
            </a:r>
            <a:r>
              <a:rPr lang="pl-PL" dirty="0"/>
              <a:t>spotkania przegłosowano absolutorium </a:t>
            </a:r>
            <a:r>
              <a:rPr lang="pl-PL" dirty="0" smtClean="0"/>
              <a:t>dla </a:t>
            </a:r>
            <a:r>
              <a:rPr lang="pl-PL" dirty="0"/>
              <a:t>Zarządu oraz nowy statut OSP;</a:t>
            </a:r>
          </a:p>
          <a:p>
            <a:pPr algn="just"/>
            <a:endParaRPr lang="pl-PL" dirty="0"/>
          </a:p>
        </p:txBody>
      </p:sp>
      <p:pic>
        <p:nvPicPr>
          <p:cNvPr id="7170" name="Picture 2" descr="http://www.pobiedziska.pl/wp-content/uploads/2017/03/DSC_11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3" y="2593184"/>
            <a:ext cx="4569674" cy="3046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pobiedziska.pl/wp-content/uploads/2017/03/DSC_12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367" y="3620556"/>
            <a:ext cx="4410711" cy="2940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49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64746" y="1592151"/>
            <a:ext cx="7886700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endParaRPr lang="pl-PL" sz="1600" dirty="0"/>
          </a:p>
        </p:txBody>
      </p:sp>
      <p:sp>
        <p:nvSpPr>
          <p:cNvPr id="3" name="Prostokąt 2"/>
          <p:cNvSpPr/>
          <p:nvPr/>
        </p:nvSpPr>
        <p:spPr>
          <a:xfrm>
            <a:off x="198121" y="1545985"/>
            <a:ext cx="84353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d</a:t>
            </a:r>
            <a:r>
              <a:rPr lang="pl-PL" dirty="0" smtClean="0"/>
              <a:t>zieci </a:t>
            </a:r>
            <a:r>
              <a:rPr lang="pl-PL" dirty="0"/>
              <a:t>z Przedszkola w Pomarzanowicach odwiedziły </a:t>
            </a:r>
            <a:r>
              <a:rPr lang="pl-PL" dirty="0" smtClean="0"/>
              <a:t>siedzibę Urzędu </a:t>
            </a:r>
            <a:r>
              <a:rPr lang="pl-PL" dirty="0"/>
              <a:t>Miasta i Gminy w Pobiedziskach. Miłych gości przywitał </a:t>
            </a:r>
            <a:r>
              <a:rPr lang="pl-PL" dirty="0" smtClean="0"/>
              <a:t>i </a:t>
            </a:r>
            <a:r>
              <a:rPr lang="pl-PL" dirty="0"/>
              <a:t>zaprosił do siebie Zbigniew Zastrożny Zastępca Burmistrza Pobiedzisk. </a:t>
            </a:r>
            <a:r>
              <a:rPr lang="pl-PL" dirty="0" smtClean="0"/>
              <a:t>Wielu </a:t>
            </a:r>
            <a:r>
              <a:rPr lang="pl-PL" dirty="0"/>
              <a:t>było chętnych, by choć na chwilę zasiąść w fotelu Burmistrza. </a:t>
            </a:r>
            <a:r>
              <a:rPr lang="pl-PL" dirty="0" smtClean="0"/>
              <a:t> Dzieci </a:t>
            </a:r>
            <a:r>
              <a:rPr lang="pl-PL" dirty="0"/>
              <a:t>po całym urzędzie oprowadziła i opowiedziała o pracy Felicja Tokarska. </a:t>
            </a:r>
            <a:r>
              <a:rPr lang="pl-PL" dirty="0" smtClean="0"/>
              <a:t>Na </a:t>
            </a:r>
            <a:r>
              <a:rPr lang="pl-PL" dirty="0"/>
              <a:t>koniec drobny upominek i „coś” słodkiego trafiło do każdego z przemiłych </a:t>
            </a:r>
            <a:r>
              <a:rPr lang="pl-PL" dirty="0" smtClean="0"/>
              <a:t>gości;</a:t>
            </a:r>
            <a:endParaRPr lang="pl-PL" dirty="0"/>
          </a:p>
          <a:p>
            <a:pPr algn="just"/>
            <a:endParaRPr lang="pl-PL" dirty="0"/>
          </a:p>
        </p:txBody>
      </p:sp>
      <p:pic>
        <p:nvPicPr>
          <p:cNvPr id="8194" name="Picture 2" descr="http://www.pobiedziska.pl/wp-content/uploads/2017/03/DSC_1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5" y="3443399"/>
            <a:ext cx="4297681" cy="2865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SC_13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11" y="3443399"/>
            <a:ext cx="4240529" cy="282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59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1" dirty="0" smtClean="0">
                <a:latin typeface="+mn-lt"/>
              </a:rPr>
              <a:t/>
            </a:r>
            <a:br>
              <a:rPr lang="pl-PL" sz="2400" b="1" dirty="0" smtClean="0">
                <a:latin typeface="+mn-lt"/>
              </a:rPr>
            </a:br>
            <a:r>
              <a:rPr lang="pl-PL" sz="2400" b="1" dirty="0">
                <a:latin typeface="+mn-lt"/>
              </a:rPr>
              <a:t/>
            </a:r>
            <a:br>
              <a:rPr lang="pl-PL" sz="2400" b="1" dirty="0">
                <a:latin typeface="+mn-lt"/>
              </a:rPr>
            </a:br>
            <a:r>
              <a:rPr lang="pl-PL" sz="2400" b="1" dirty="0" smtClean="0">
                <a:latin typeface="+mn-lt"/>
              </a:rPr>
              <a:t>Realizowane </a:t>
            </a:r>
            <a:r>
              <a:rPr lang="pl-PL" sz="2400" b="1" dirty="0">
                <a:latin typeface="+mn-lt"/>
              </a:rPr>
              <a:t>są umowy związane </a:t>
            </a:r>
            <a:r>
              <a:rPr lang="pl-PL" sz="2400" b="1" dirty="0" smtClean="0">
                <a:latin typeface="+mn-lt"/>
              </a:rPr>
              <a:t>z: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0020" y="1039907"/>
            <a:ext cx="8724900" cy="531158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l-PL" sz="2100" dirty="0"/>
              <a:t>rozbiórką i remontem budynków gospodarczych </a:t>
            </a:r>
            <a:endParaRPr lang="pl-PL" sz="2100" dirty="0" smtClean="0"/>
          </a:p>
          <a:p>
            <a:pPr marL="0" indent="0">
              <a:buNone/>
            </a:pPr>
            <a:r>
              <a:rPr lang="pl-PL" sz="2100" dirty="0" smtClean="0"/>
              <a:t>     przy </a:t>
            </a:r>
            <a:r>
              <a:rPr lang="pl-PL" sz="2100" dirty="0"/>
              <a:t>ul. Kostrzyńskiej 15;</a:t>
            </a:r>
          </a:p>
          <a:p>
            <a:pPr>
              <a:buFontTx/>
              <a:buChar char="-"/>
            </a:pPr>
            <a:r>
              <a:rPr lang="pl-PL" sz="2100" dirty="0" smtClean="0"/>
              <a:t>budową ulicy </a:t>
            </a:r>
            <a:r>
              <a:rPr lang="pl-PL" sz="2100" dirty="0"/>
              <a:t>Bocznej </a:t>
            </a:r>
            <a:r>
              <a:rPr lang="pl-PL" sz="2100" dirty="0" smtClean="0"/>
              <a:t>w miejscowości Pobiedziska Letnisko,</a:t>
            </a:r>
          </a:p>
          <a:p>
            <a:pPr>
              <a:buFontTx/>
              <a:buChar char="-"/>
            </a:pPr>
            <a:r>
              <a:rPr lang="pl-PL" sz="2100" dirty="0" smtClean="0"/>
              <a:t>budową ul. Kolejowej w Pobiedziskach Letnisko,</a:t>
            </a:r>
            <a:endParaRPr lang="pl-PL" sz="2000" dirty="0"/>
          </a:p>
          <a:p>
            <a:pPr marL="0" indent="0">
              <a:buNone/>
            </a:pPr>
            <a:endParaRPr lang="pl-PL" sz="2000" dirty="0" smtClean="0"/>
          </a:p>
          <a:p>
            <a:pPr marL="0" indent="0">
              <a:buNone/>
            </a:pPr>
            <a:r>
              <a:rPr lang="pl-PL" sz="1600" dirty="0" smtClean="0"/>
              <a:t>      </a:t>
            </a:r>
            <a:endParaRPr lang="pl-PL" sz="2000" dirty="0"/>
          </a:p>
          <a:p>
            <a:pPr marL="0" indent="0">
              <a:buNone/>
            </a:pPr>
            <a:r>
              <a:rPr lang="pl-PL" sz="2000" dirty="0" smtClean="0"/>
              <a:t>      </a:t>
            </a:r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485" y="3447267"/>
            <a:ext cx="4353001" cy="3264751"/>
          </a:xfrm>
          <a:prstGeom prst="rect">
            <a:avLst/>
          </a:prstGeom>
        </p:spPr>
      </p:pic>
      <p:pic>
        <p:nvPicPr>
          <p:cNvPr id="5" name="Picture 6" descr="efrr_samorzad_k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62" y="2739705"/>
            <a:ext cx="8310245" cy="116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85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64746" y="1592151"/>
            <a:ext cx="7886700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endParaRPr lang="pl-PL" sz="1600" dirty="0"/>
          </a:p>
        </p:txBody>
      </p:sp>
      <p:sp>
        <p:nvSpPr>
          <p:cNvPr id="3" name="Prostokąt 2"/>
          <p:cNvSpPr/>
          <p:nvPr/>
        </p:nvSpPr>
        <p:spPr>
          <a:xfrm>
            <a:off x="198121" y="1638317"/>
            <a:ext cx="84353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s</a:t>
            </a:r>
            <a:r>
              <a:rPr lang="pl-PL" dirty="0" smtClean="0"/>
              <a:t>potkanie </a:t>
            </a:r>
            <a:r>
              <a:rPr lang="pl-PL" dirty="0"/>
              <a:t>sołtysów gminy </a:t>
            </a:r>
            <a:r>
              <a:rPr lang="pl-PL" dirty="0" smtClean="0"/>
              <a:t>Pobiedziska </a:t>
            </a:r>
            <a:r>
              <a:rPr lang="pl-PL" dirty="0"/>
              <a:t>– 14 marca </a:t>
            </a:r>
            <a:r>
              <a:rPr lang="pl-PL" dirty="0" smtClean="0"/>
              <a:t>br. </a:t>
            </a:r>
            <a:r>
              <a:rPr lang="pl-PL" dirty="0"/>
              <a:t>– miało trochę inny charakter.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okazji Dnia Sołtysa na samym początku Zastępca Burmistrza Pobiedzisk Zbigniew </a:t>
            </a:r>
            <a:r>
              <a:rPr lang="pl-PL" dirty="0" err="1"/>
              <a:t>Zastrożny</a:t>
            </a:r>
            <a:r>
              <a:rPr lang="pl-PL" dirty="0"/>
              <a:t> powitał wszystkich sołtysów i życzył im wytrwałości oraz sukcesów w ich codziennej, trudnej czasami pracy. Dodatkowo, by umilić ten dzień, każdy z sołtysów otrzymał torbę na </a:t>
            </a:r>
            <a:r>
              <a:rPr lang="pl-PL" dirty="0" smtClean="0"/>
              <a:t>dokumenty;</a:t>
            </a:r>
            <a:endParaRPr lang="pl-PL" dirty="0"/>
          </a:p>
          <a:p>
            <a:pPr algn="just"/>
            <a:endParaRPr lang="pl-PL" dirty="0"/>
          </a:p>
        </p:txBody>
      </p:sp>
      <p:pic>
        <p:nvPicPr>
          <p:cNvPr id="9218" name="Picture 2" descr="http://www.pobiedziska.pl/wp-content/uploads/2017/03/DSC_13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787" y="3094243"/>
            <a:ext cx="5228453" cy="3485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58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64746" y="1592151"/>
            <a:ext cx="7886700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endParaRPr lang="pl-PL" sz="1600" dirty="0"/>
          </a:p>
        </p:txBody>
      </p:sp>
      <p:sp>
        <p:nvSpPr>
          <p:cNvPr id="3" name="Prostokąt 2"/>
          <p:cNvSpPr/>
          <p:nvPr/>
        </p:nvSpPr>
        <p:spPr>
          <a:xfrm>
            <a:off x="198121" y="1638317"/>
            <a:ext cx="84353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r</a:t>
            </a:r>
            <a:r>
              <a:rPr lang="pl-PL" dirty="0" smtClean="0"/>
              <a:t>uszyły </a:t>
            </a:r>
            <a:r>
              <a:rPr lang="pl-PL" dirty="0"/>
              <a:t>zapisy na Bieg </a:t>
            </a:r>
            <a:r>
              <a:rPr lang="pl-PL" dirty="0" smtClean="0"/>
              <a:t>Jagiełły. Najtrudniejszy </a:t>
            </a:r>
            <a:r>
              <a:rPr lang="pl-PL" dirty="0"/>
              <a:t>półmaraton w cyklu Grand Prix Wielkopolski 2017 – Bieg Jagiełły TIP TOPOL Półmaraton Pobiedziska odbędzie się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9 </a:t>
            </a:r>
            <a:r>
              <a:rPr lang="pl-PL" dirty="0"/>
              <a:t>lipca </a:t>
            </a:r>
            <a:r>
              <a:rPr lang="pl-PL" dirty="0" smtClean="0"/>
              <a:t>br.;</a:t>
            </a:r>
            <a:endParaRPr lang="pl-PL" dirty="0"/>
          </a:p>
          <a:p>
            <a:pPr algn="just"/>
            <a:endParaRPr lang="pl-PL" dirty="0"/>
          </a:p>
          <a:p>
            <a:pPr algn="just"/>
            <a:endParaRPr lang="pl-PL" dirty="0"/>
          </a:p>
        </p:txBody>
      </p:sp>
      <p:pic>
        <p:nvPicPr>
          <p:cNvPr id="10242" name="Picture 2" descr="http://www.pobiedziska.pl/wp-content/uploads/2017/03/logo-TipTopolPolmaraton-1024x54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052" y="2624878"/>
            <a:ext cx="6624048" cy="353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40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64746" y="1592151"/>
            <a:ext cx="7886700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endParaRPr lang="pl-PL" sz="1600" dirty="0"/>
          </a:p>
        </p:txBody>
      </p:sp>
      <p:sp>
        <p:nvSpPr>
          <p:cNvPr id="3" name="Prostokąt 2"/>
          <p:cNvSpPr/>
          <p:nvPr/>
        </p:nvSpPr>
        <p:spPr>
          <a:xfrm>
            <a:off x="190426" y="1961483"/>
            <a:ext cx="84353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21 </a:t>
            </a:r>
            <a:r>
              <a:rPr lang="pl-PL" dirty="0"/>
              <a:t>marca br. w Centrum Ratowniczo-Edukacyjnym </a:t>
            </a:r>
            <a:r>
              <a:rPr lang="pl-PL" dirty="0" smtClean="0"/>
              <a:t>odbyło się spotkanie zorganizowane </a:t>
            </a:r>
            <a:r>
              <a:rPr lang="pl-PL" dirty="0"/>
              <a:t>dla mieszkańców sołectwa Kociałkowa </a:t>
            </a:r>
            <a:r>
              <a:rPr lang="pl-PL" dirty="0" smtClean="0"/>
              <a:t>Górka, które było okazją do dyskusji </a:t>
            </a:r>
            <a:r>
              <a:rPr lang="pl-PL" dirty="0"/>
              <a:t>o problemach i potrzebach</a:t>
            </a:r>
            <a:r>
              <a:rPr lang="pl-PL" dirty="0" smtClean="0"/>
              <a:t>. Poinformowano </a:t>
            </a:r>
            <a:r>
              <a:rPr lang="pl-PL" dirty="0"/>
              <a:t>o planowanych inwestycjach, zmianach i modernizacjach. Dodatkowo przeprowadzone zostały podczas spotkania wybory uzupełniające do Rady </a:t>
            </a:r>
            <a:r>
              <a:rPr lang="pl-PL" dirty="0" smtClean="0"/>
              <a:t>Sołeckiej. Odbyły się również spotkania z mieszkańcami Latalic, Węglewa, Jerzykowa;</a:t>
            </a:r>
          </a:p>
          <a:p>
            <a:pPr algn="just"/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i</a:t>
            </a:r>
            <a:r>
              <a:rPr lang="pl-PL" dirty="0" smtClean="0"/>
              <a:t>nformujemy, że do Burmistrza </a:t>
            </a:r>
            <a:r>
              <a:rPr lang="pl-PL" dirty="0" err="1" smtClean="0"/>
              <a:t>MiG</a:t>
            </a:r>
            <a:r>
              <a:rPr lang="pl-PL" dirty="0" smtClean="0"/>
              <a:t> Pobiedziska wpłynęło zawiadomienie Regionalnego Dyrektora Ochrony Środowiska w Poznaniu informujące o wszczęciu na wniosek Zarządu Dróg Powiatowych postępowania w sprawie wydania decyzji środowiskowej dla planowanego </a:t>
            </a:r>
            <a:r>
              <a:rPr lang="pl-PL" dirty="0"/>
              <a:t>przedsięwzięcia polegającego na : ˝budowie Północno-Wschodniej Obwodnicy Aglomeracji </a:t>
            </a:r>
            <a:r>
              <a:rPr lang="pl-PL" dirty="0" smtClean="0"/>
              <a:t>Poznańskiej, </a:t>
            </a:r>
            <a:r>
              <a:rPr lang="pl-PL" dirty="0"/>
              <a:t>na odcinku węzeł Złotkowo-Suchy Las-Owińska-Uzarzewo-droga ekspresowa </a:t>
            </a:r>
            <a:r>
              <a:rPr lang="pl-PL" dirty="0" smtClean="0"/>
              <a:t>S5”;</a:t>
            </a:r>
            <a:endParaRPr lang="pl-PL" dirty="0"/>
          </a:p>
          <a:p>
            <a:pPr algn="just"/>
            <a:endParaRPr lang="pl-PL" dirty="0"/>
          </a:p>
          <a:p>
            <a:pPr algn="just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3171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64746" y="1592151"/>
            <a:ext cx="7886700" cy="4899148"/>
          </a:xfrm>
        </p:spPr>
        <p:txBody>
          <a:bodyPr>
            <a:normAutofit/>
          </a:bodyPr>
          <a:lstStyle/>
          <a:p>
            <a:pPr algn="just"/>
            <a:r>
              <a:rPr lang="pl-PL" sz="1600" dirty="0" smtClean="0"/>
              <a:t>23 </a:t>
            </a:r>
            <a:r>
              <a:rPr lang="pl-PL" sz="1600" dirty="0"/>
              <a:t>marca br. odbyło się spotkanie z Komisją Komunikacji, Budownictwa i Infrastruktury Rady Powiatu Poznańskiego, która kontrolowała funkcjonowanie Filii Wydziału Komunikacji w Pobiedziskach. </a:t>
            </a:r>
            <a:r>
              <a:rPr lang="pl-PL" sz="1600" dirty="0" smtClean="0"/>
              <a:t>W </a:t>
            </a:r>
            <a:r>
              <a:rPr lang="pl-PL" sz="1600" dirty="0"/>
              <a:t>otwartym we wrześniu 2016 roku  wydziale komunikacji, mieszkańcy mogą załatwić wszystkie formalności związane z rejestracją pojazdów. C</a:t>
            </a:r>
            <a:r>
              <a:rPr lang="pl-PL" sz="1600" dirty="0" smtClean="0"/>
              <a:t>złonkowie </a:t>
            </a:r>
            <a:r>
              <a:rPr lang="pl-PL" sz="1600" dirty="0"/>
              <a:t>komisji zapoznali się z inwestycjami realizowanymi  wspólnie z powiatem poznańskim na terenie Gminy Pobiedziska. Podczas rozmów wysoko oceniono dotychczasowy poziom współpracy i omówiono perspektywy działań na </a:t>
            </a:r>
            <a:r>
              <a:rPr lang="pl-PL" sz="1600" dirty="0" smtClean="0"/>
              <a:t>przyszłość;</a:t>
            </a:r>
            <a:endParaRPr lang="pl-PL" sz="1600" dirty="0"/>
          </a:p>
          <a:p>
            <a:endParaRPr lang="pl-PL" sz="1600" dirty="0"/>
          </a:p>
        </p:txBody>
      </p:sp>
      <p:pic>
        <p:nvPicPr>
          <p:cNvPr id="11266" name="Picture 2" descr="http://www.pobiedziska.pl/wp-content/uploads/2017/03/DSC_19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351" y="3399935"/>
            <a:ext cx="5058996" cy="3240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28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25335" y="1157811"/>
            <a:ext cx="8229674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pPr algn="just"/>
            <a:r>
              <a:rPr lang="pl-PL" sz="1600" dirty="0" smtClean="0"/>
              <a:t>informujemy, </a:t>
            </a:r>
            <a:r>
              <a:rPr lang="pl-PL" sz="1600" dirty="0"/>
              <a:t>iż firma „</a:t>
            </a:r>
            <a:r>
              <a:rPr lang="pl-PL" sz="1600" dirty="0" err="1"/>
              <a:t>Tesgas</a:t>
            </a:r>
            <a:r>
              <a:rPr lang="pl-PL" sz="1600" dirty="0"/>
              <a:t> S.A.” Dąbrowa ul. </a:t>
            </a:r>
            <a:r>
              <a:rPr lang="pl-PL" sz="1600" dirty="0" err="1"/>
              <a:t>Batorowska</a:t>
            </a:r>
            <a:r>
              <a:rPr lang="pl-PL" sz="1600" dirty="0"/>
              <a:t> 9, 62-070 Dopiewo przystępuje do realizacji zadania / obiektu pn.: Budowa gazociągu średniego ciśnienia położonej w Pobiedziskach, Złotniczki, Jerzyn, Wronczyn, Stęszewko i Tuczno, gmina Pobiedziska. Przewidywany termin zakończenia robót: </a:t>
            </a:r>
            <a:r>
              <a:rPr lang="pl-PL" sz="1600" dirty="0" smtClean="0"/>
              <a:t>Luty </a:t>
            </a:r>
            <a:r>
              <a:rPr lang="pl-PL" sz="1600" dirty="0"/>
              <a:t>2018 r</a:t>
            </a:r>
            <a:r>
              <a:rPr lang="pl-PL" sz="1600" dirty="0" smtClean="0"/>
              <a:t>. Podstawa </a:t>
            </a:r>
            <a:r>
              <a:rPr lang="pl-PL" sz="1600" dirty="0"/>
              <a:t>realizacji zadania / obiektu: Decyzja nr 848/15 z dnia 2.03.2015 r. wydaną przez Starostę </a:t>
            </a:r>
            <a:r>
              <a:rPr lang="pl-PL" sz="1600" dirty="0" smtClean="0"/>
              <a:t>Poznańskiego;</a:t>
            </a:r>
          </a:p>
          <a:p>
            <a:pPr algn="just"/>
            <a:r>
              <a:rPr lang="pl-PL" sz="1600" dirty="0"/>
              <a:t>23 marca </a:t>
            </a:r>
            <a:r>
              <a:rPr lang="pl-PL" sz="1600" dirty="0" smtClean="0"/>
              <a:t>br. podpisano </a:t>
            </a:r>
            <a:r>
              <a:rPr lang="pl-PL" sz="1600" dirty="0"/>
              <a:t>umowę z firmą </a:t>
            </a:r>
            <a:r>
              <a:rPr lang="pl-PL" sz="1600" dirty="0" err="1"/>
              <a:t>Strabag</a:t>
            </a:r>
            <a:r>
              <a:rPr lang="pl-PL" sz="1600" dirty="0"/>
              <a:t> Sp. z o.o. na wykonanie budowy parkingów i zjazdów w ramach Budowy Zintegrowanego Węzła Przesiadkowego przy Dworcu Kolejowym w Pobiedziskach. Oznacza to rozpoczęcie prac przy kolejnej budowie w gminie Pobiedziska dofinansowanej w ramach Zintegrowanych Inwestycji Terytorialnych ( ZIT).  Firma </a:t>
            </a:r>
            <a:r>
              <a:rPr lang="pl-PL" sz="1600" dirty="0" err="1"/>
              <a:t>Strabag</a:t>
            </a:r>
            <a:r>
              <a:rPr lang="pl-PL" sz="1600" dirty="0"/>
              <a:t> Sp. z o.o. opracuje dokumentację techniczną oraz realizować będzie roboty budowlane w formule zaprojektuj i wybuduj , a także nadzór inwestorski. Działania te utworzą infrastrukturę komunikacyjną umożliwiającą integracje transportu autobusowego, samochodowego, rowerowego i pieszego z transportem </a:t>
            </a:r>
            <a:r>
              <a:rPr lang="pl-PL" sz="1600" dirty="0" smtClean="0"/>
              <a:t>kolejowym;</a:t>
            </a:r>
          </a:p>
          <a:p>
            <a:pPr algn="just"/>
            <a:endParaRPr lang="pl-PL" sz="1600" dirty="0"/>
          </a:p>
          <a:p>
            <a:pPr algn="just"/>
            <a:endParaRPr lang="pl-PL" sz="1600" dirty="0"/>
          </a:p>
          <a:p>
            <a:pPr marL="0" indent="0" algn="just">
              <a:buNone/>
            </a:pPr>
            <a:endParaRPr lang="pl-PL" sz="1600" dirty="0"/>
          </a:p>
          <a:p>
            <a:endParaRPr lang="pl-PL" sz="1600" dirty="0"/>
          </a:p>
        </p:txBody>
      </p:sp>
      <p:pic>
        <p:nvPicPr>
          <p:cNvPr id="13318" name="Picture 6" descr="efrr_samorzad_k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917008"/>
            <a:ext cx="8310245" cy="116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03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SC_19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65" y="3067412"/>
            <a:ext cx="4074005" cy="2717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25335" y="1157811"/>
            <a:ext cx="8229674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pPr algn="just"/>
            <a:endParaRPr lang="pl-PL" sz="1600" dirty="0"/>
          </a:p>
          <a:p>
            <a:pPr algn="just"/>
            <a:endParaRPr lang="pl-PL" sz="1600" dirty="0"/>
          </a:p>
          <a:p>
            <a:pPr marL="0" indent="0" algn="just">
              <a:buNone/>
            </a:pPr>
            <a:endParaRPr lang="pl-PL" sz="1600" dirty="0"/>
          </a:p>
          <a:p>
            <a:endParaRPr lang="pl-PL" sz="1600" dirty="0"/>
          </a:p>
        </p:txBody>
      </p:sp>
      <p:pic>
        <p:nvPicPr>
          <p:cNvPr id="14340" name="Picture 4" descr="koncepcja konkursow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44" y="1763538"/>
            <a:ext cx="4751162" cy="357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www.pobiedziska.pl/wp-content/uploads/2017/03/DSC_1960-1024x6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65" y="819014"/>
            <a:ext cx="3881655" cy="2589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efrr_samorzad_kol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7" y="5683142"/>
            <a:ext cx="8310245" cy="116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99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25335" y="1157811"/>
            <a:ext cx="8229674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pPr algn="just"/>
            <a:endParaRPr lang="pl-PL" sz="1600" dirty="0"/>
          </a:p>
          <a:p>
            <a:pPr algn="just"/>
            <a:endParaRPr lang="pl-PL" sz="1600" dirty="0"/>
          </a:p>
          <a:p>
            <a:pPr marL="0" indent="0" algn="just">
              <a:buNone/>
            </a:pPr>
            <a:endParaRPr lang="pl-PL" sz="1600" dirty="0"/>
          </a:p>
          <a:p>
            <a:endParaRPr lang="pl-PL" sz="1600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884404"/>
              </p:ext>
            </p:extLst>
          </p:nvPr>
        </p:nvGraphicFramePr>
        <p:xfrm>
          <a:off x="454808" y="1698175"/>
          <a:ext cx="7307565" cy="45731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0031"/>
                <a:gridCol w="2349632"/>
                <a:gridCol w="2672389"/>
                <a:gridCol w="1665513"/>
              </a:tblGrid>
              <a:tr h="2175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</a:rPr>
                        <a:t>L.p.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Nazwa organizacji pozarządowej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</a:rPr>
                        <a:t>Nazwa zadania publicznego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Wysokość przyznanych środków (zł)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</a:tr>
              <a:tr h="32635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700" dirty="0" smtClean="0">
                          <a:effectLst/>
                        </a:rPr>
                        <a:t>1. </a:t>
                      </a: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Fundacja Klub Sportowy Kuwaka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Organizacja Zawodów Wakeboardowych KUWAKAWAKE CUP Pobiedziska 2017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1.400,00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</a:tr>
              <a:tr h="217567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700" dirty="0" smtClean="0">
                          <a:effectLst/>
                        </a:rPr>
                        <a:t>2. </a:t>
                      </a: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Fundacja Klub Sportowy Kuwaka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Warsztaty wakeboardowe dla dzieci i młodzieży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1.500,00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</a:tr>
              <a:tr h="32635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700" dirty="0" smtClean="0">
                          <a:effectLst/>
                        </a:rPr>
                        <a:t>3.</a:t>
                      </a: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Uczniowski Klub Sportowy „Zalew”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Szkolenie i współzawodnictwo dzieci i młodzieży w dyscyplinie sportowej kajakarstwo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22.000,00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</a:tr>
              <a:tr h="43513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700" dirty="0" smtClean="0">
                          <a:effectLst/>
                        </a:rPr>
                        <a:t>4.</a:t>
                      </a: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Uczniowski Klub Sportowy „Smecz”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Szkolenie dzieci i młodzieży w zakresie uprawiania Judo poprzez zorganizowany system szkoleniowo-wychowawczy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20.000,00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</a:tr>
              <a:tr h="217567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700" dirty="0" smtClean="0">
                          <a:effectLst/>
                        </a:rPr>
                        <a:t>5.</a:t>
                      </a: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Uczniowski Klub Sportowy „Lider”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Prowadzenie zajęć sportowych w  judo i nordic walking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8.000,00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</a:tr>
              <a:tr h="43513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700" dirty="0" smtClean="0">
                          <a:effectLst/>
                        </a:rPr>
                        <a:t>6. </a:t>
                      </a: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Fundacja Piotra Reissa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Treningi piłkarskie oraz udział w rozgrywkach Ligi Wielkopolsko-Lubuskiej dla dzieci i młodzieży z Gminy Pobiedziska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6.000,00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</a:tr>
              <a:tr h="217567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700" dirty="0" smtClean="0">
                          <a:effectLst/>
                        </a:rPr>
                        <a:t>7.</a:t>
                      </a: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Uczniowski Klub Sportowy „Pobiedziska Letnisko”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Szkolenie Hokejowe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14.435,00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</a:tr>
              <a:tr h="43513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700" dirty="0" smtClean="0">
                          <a:effectLst/>
                        </a:rPr>
                        <a:t>8.</a:t>
                      </a: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Pobiedziski Klub Karate Shotokan Raven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Przygotowanie i uczestnictwo PKKSR w miejskich, regionalnych, ogólnopolskich imprezach oraz zgrupowaniach i stażach karate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</a:rPr>
                        <a:t>0,00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</a:tr>
              <a:tr h="217567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700" dirty="0" smtClean="0">
                          <a:effectLst/>
                        </a:rPr>
                        <a:t>9.</a:t>
                      </a: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Pobiedziski Klub Karate Shotokan Raven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Organizacja szkoleń i treningów karate dzieci uzdolnionych sportowo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2.200,00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</a:tr>
              <a:tr h="217567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700" dirty="0" smtClean="0">
                          <a:effectLst/>
                        </a:rPr>
                        <a:t>10.</a:t>
                      </a: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Pobiedziski Klub Karate Shotokan Raven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Organizacja turnieju karate dzieci i młodzieży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2.000,00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</a:tr>
              <a:tr h="217567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700" dirty="0" smtClean="0">
                          <a:effectLst/>
                        </a:rPr>
                        <a:t>11.</a:t>
                      </a: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TKKF „Płomień”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Ranking biegów przełajowych dzieci i młodzieży szkolnej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2.000,00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</a:tr>
              <a:tr h="217567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700" dirty="0" smtClean="0">
                          <a:effectLst/>
                        </a:rPr>
                        <a:t>12.</a:t>
                      </a: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Uczniowski Klub Sportowy „Koziołki”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Prowadzenie zajęć sportowych w rugby i judo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26.400,00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</a:tr>
              <a:tr h="217567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700" dirty="0" smtClean="0">
                          <a:effectLst/>
                        </a:rPr>
                        <a:t>13.</a:t>
                      </a: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Stowarzyszenie KOHORTA Poznań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Młodzieżowa Euroliga sportów walki Knockout Art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565,00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</a:tr>
              <a:tr h="108783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700" dirty="0" smtClean="0">
                          <a:effectLst/>
                        </a:rPr>
                        <a:t>14.</a:t>
                      </a: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Stowarzyszenie KOHORTA Poznań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Droga do Mistrzostwa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1.500,00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</a:tr>
              <a:tr h="217567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700" dirty="0" smtClean="0">
                          <a:effectLst/>
                        </a:rPr>
                        <a:t>15.</a:t>
                      </a: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Fundacja „Zawsze Razem”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Jazda konna czyli sport i terapia w jednym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5.500,00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</a:tr>
              <a:tr h="330597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700" dirty="0" smtClean="0">
                          <a:effectLst/>
                        </a:rPr>
                        <a:t>16.</a:t>
                      </a: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Sztuki Walki Pobiedziska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Droga do Mistrzostwa</a:t>
                      </a:r>
                      <a:endParaRPr lang="pl-PL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</a:rPr>
                        <a:t>1.500,00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53" marR="48953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25335" y="1057295"/>
            <a:ext cx="6803748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l-PL" altLang="pl-PL" sz="1100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lang="pl-PL" altLang="pl-PL" sz="11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ozstrzygnięto</a:t>
            </a:r>
            <a:r>
              <a:rPr kumimoji="0" lang="pl-PL" alt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konkursy </a:t>
            </a:r>
            <a:r>
              <a:rPr kumimoji="0" lang="pl-PL" alt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ofert.</a:t>
            </a:r>
            <a:r>
              <a:rPr kumimoji="0" lang="pl-PL" altLang="pl-PL" sz="11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alt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Łączna kwota</a:t>
            </a:r>
            <a:r>
              <a:rPr kumimoji="0" lang="pl-PL" altLang="pl-PL" sz="11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przeznaczona na pożytek publiczny  (w tym małe granty oraz wsparcie finansowe w ramach wkładu własnego)  to 205.000 zł</a:t>
            </a:r>
            <a:r>
              <a:rPr lang="pl-PL" altLang="pl-PL" sz="1100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pl-PL" altLang="pl-PL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11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1- </a:t>
            </a:r>
            <a:r>
              <a:rPr kumimoji="0" lang="pl-PL" alt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alt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wspieranie </a:t>
            </a:r>
            <a:r>
              <a:rPr kumimoji="0" lang="pl-PL" alt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 </a:t>
            </a:r>
            <a:r>
              <a:rPr kumimoji="0" lang="pl-PL" alt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upowszechnianie </a:t>
            </a:r>
            <a:r>
              <a:rPr kumimoji="0" lang="pl-PL" alt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kultury fizycznej i sportu</a:t>
            </a:r>
            <a:r>
              <a:rPr kumimoji="0" lang="pl-PL" alt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alt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w roku </a:t>
            </a:r>
            <a:r>
              <a:rPr kumimoji="0" lang="pl-PL" alt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2017. Łączna kwota na w/w zadanie 115.000 zł</a:t>
            </a:r>
            <a:endParaRPr kumimoji="0" lang="pl-PL" altLang="pl-PL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27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25335" y="1157811"/>
            <a:ext cx="8229674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pPr algn="just"/>
            <a:endParaRPr lang="pl-PL" sz="1600" dirty="0"/>
          </a:p>
          <a:p>
            <a:pPr algn="just"/>
            <a:endParaRPr lang="pl-PL" sz="1600" dirty="0"/>
          </a:p>
          <a:p>
            <a:pPr marL="0" indent="0" algn="just">
              <a:buNone/>
            </a:pPr>
            <a:endParaRPr lang="pl-PL" sz="1600" dirty="0"/>
          </a:p>
          <a:p>
            <a:endParaRPr lang="pl-PL" sz="1600" dirty="0"/>
          </a:p>
        </p:txBody>
      </p:sp>
      <p:sp>
        <p:nvSpPr>
          <p:cNvPr id="8" name="Prostokąt 7"/>
          <p:cNvSpPr/>
          <p:nvPr/>
        </p:nvSpPr>
        <p:spPr>
          <a:xfrm>
            <a:off x="234669" y="1545985"/>
            <a:ext cx="7849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/>
              <a:t>-  w </a:t>
            </a:r>
            <a:r>
              <a:rPr lang="pl-PL" sz="1400" b="1" dirty="0"/>
              <a:t>zakresie  kultury i sztuki, ochrony dóbr kultury i tradycji</a:t>
            </a:r>
            <a:r>
              <a:rPr lang="pl-PL" sz="1400" dirty="0"/>
              <a:t>  </a:t>
            </a:r>
            <a:r>
              <a:rPr lang="pl-PL" sz="1400" b="1" dirty="0"/>
              <a:t>w roku </a:t>
            </a:r>
            <a:r>
              <a:rPr lang="pl-PL" sz="1400" b="1" dirty="0" smtClean="0"/>
              <a:t>2017. </a:t>
            </a:r>
            <a:br>
              <a:rPr lang="pl-PL" sz="1400" b="1" dirty="0" smtClean="0"/>
            </a:br>
            <a:r>
              <a:rPr lang="pl-PL" sz="1400" b="1" dirty="0" smtClean="0"/>
              <a:t>  Łączna kwota na w/w zadanie 15.000 zł.</a:t>
            </a:r>
            <a:endParaRPr lang="pl-PL" sz="1400" b="1" dirty="0"/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565148"/>
              </p:ext>
            </p:extLst>
          </p:nvPr>
        </p:nvGraphicFramePr>
        <p:xfrm>
          <a:off x="619247" y="2210679"/>
          <a:ext cx="7367591" cy="25692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5902"/>
                <a:gridCol w="2373604"/>
                <a:gridCol w="2686555"/>
                <a:gridCol w="168153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L.p.</a:t>
                      </a: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Nazwa organizacji pozarządowej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Nazwa zadania publicznego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Wysokość przyznanych środków (zł)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l-PL" sz="1000" dirty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Stowarzyszenie Dębowa Tarcza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Kapsuła Czasu Pobiedziska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1.000,00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1000" dirty="0" smtClean="0">
                          <a:effectLst/>
                        </a:rPr>
                        <a:t>2.</a:t>
                      </a:r>
                      <a:r>
                        <a:rPr lang="pl-PL" sz="1000" dirty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Fundacja Scena Pobiedziska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Warsztaty Artystyczne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0,00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1000" dirty="0" smtClean="0">
                          <a:effectLst/>
                        </a:rPr>
                        <a:t>3.</a:t>
                      </a:r>
                      <a:r>
                        <a:rPr lang="pl-PL" sz="1000" dirty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Fundacja Scena Pobiedziska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Kino Letnie w Pobiedziskach 2017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1.600,00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561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1000" dirty="0" smtClean="0">
                          <a:effectLst/>
                        </a:rPr>
                        <a:t>4.</a:t>
                      </a:r>
                      <a:r>
                        <a:rPr lang="pl-PL" sz="1000" dirty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Fundacja Wspierania Twórczości Niezależnej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Premiera Teatru Aby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1.500,00</a:t>
                      </a: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1000" dirty="0" smtClean="0">
                          <a:effectLst/>
                        </a:rPr>
                        <a:t>5.</a:t>
                      </a:r>
                      <a:r>
                        <a:rPr lang="pl-PL" sz="1000" dirty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Towarzystwo Miłośników Pobiedzisk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Wydanie Zeszytów Pobiedziskich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1.200,00</a:t>
                      </a: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1000" dirty="0" smtClean="0">
                          <a:effectLst/>
                        </a:rPr>
                        <a:t>6.</a:t>
                      </a:r>
                      <a:r>
                        <a:rPr lang="pl-PL" sz="1000" dirty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Stowarzyszenie Gmina Pobiedziska w Europie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Literackie Pobiedziska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0,00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1000" dirty="0" smtClean="0">
                          <a:effectLst/>
                        </a:rPr>
                        <a:t>7.</a:t>
                      </a:r>
                      <a:r>
                        <a:rPr lang="pl-PL" sz="1000" dirty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Stowarzyszenie Gmina Pobiedziska w Europie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Koncerty Jerzykowskie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3.000,00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1000" dirty="0" smtClean="0">
                          <a:effectLst/>
                        </a:rPr>
                        <a:t>8.</a:t>
                      </a:r>
                      <a:r>
                        <a:rPr lang="pl-PL" sz="1000" dirty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Stowarzyszenie Gmina Pobiedziska w Europie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Spektakl Historyczny – Światło i dźwięk – Takie były Pobiedy początki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5.200,00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1000" dirty="0" smtClean="0">
                          <a:effectLst/>
                        </a:rPr>
                        <a:t>9.</a:t>
                      </a:r>
                      <a:r>
                        <a:rPr lang="pl-PL" sz="1000" dirty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Stowarzyszenie Koło Gospodyń Wiejskich w Biskupicach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Pokaż babciu jak to robisz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1.500,00</a:t>
                      </a: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099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25335" y="1246824"/>
            <a:ext cx="8229674" cy="489914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1400" b="1" dirty="0" smtClean="0"/>
          </a:p>
          <a:p>
            <a:pPr marL="0" indent="0" algn="just">
              <a:buNone/>
            </a:pPr>
            <a:endParaRPr lang="pl-PL" sz="1400" b="1" dirty="0"/>
          </a:p>
          <a:p>
            <a:pPr marL="0" indent="0" algn="just">
              <a:buNone/>
            </a:pPr>
            <a:r>
              <a:rPr lang="pl-PL" sz="1400" b="1" dirty="0" smtClean="0"/>
              <a:t>- w </a:t>
            </a:r>
            <a:r>
              <a:rPr lang="pl-PL" sz="1400" b="1" dirty="0"/>
              <a:t>zakresie działalności na rzecz osób niepełnosprawnych</a:t>
            </a:r>
            <a:r>
              <a:rPr lang="pl-PL" sz="1400" dirty="0"/>
              <a:t> </a:t>
            </a:r>
            <a:r>
              <a:rPr lang="pl-PL" sz="1400" b="1" dirty="0" smtClean="0"/>
              <a:t>w </a:t>
            </a:r>
            <a:r>
              <a:rPr lang="pl-PL" sz="1400" b="1" dirty="0"/>
              <a:t>roku </a:t>
            </a:r>
            <a:r>
              <a:rPr lang="pl-PL" sz="1400" b="1" dirty="0" smtClean="0"/>
              <a:t>2017. </a:t>
            </a:r>
            <a:br>
              <a:rPr lang="pl-PL" sz="1400" b="1" dirty="0" smtClean="0"/>
            </a:br>
            <a:r>
              <a:rPr lang="pl-PL" sz="1400" b="1" dirty="0" smtClean="0"/>
              <a:t>         Łączna kwota na w/w zadanie 60.000 zł.</a:t>
            </a:r>
            <a:endParaRPr lang="pl-PL" sz="1400" b="1" dirty="0"/>
          </a:p>
          <a:p>
            <a:pPr algn="just"/>
            <a:endParaRPr lang="pl-PL" sz="1600" dirty="0"/>
          </a:p>
          <a:p>
            <a:pPr algn="just"/>
            <a:endParaRPr lang="pl-PL" sz="1600" dirty="0"/>
          </a:p>
          <a:p>
            <a:pPr marL="0" indent="0" algn="just">
              <a:buNone/>
            </a:pPr>
            <a:endParaRPr lang="pl-PL" sz="1600" dirty="0"/>
          </a:p>
          <a:p>
            <a:endParaRPr lang="pl-PL" sz="1600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456003"/>
              </p:ext>
            </p:extLst>
          </p:nvPr>
        </p:nvGraphicFramePr>
        <p:xfrm>
          <a:off x="640958" y="2501477"/>
          <a:ext cx="7534275" cy="76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6432"/>
                <a:gridCol w="2428896"/>
                <a:gridCol w="2746540"/>
                <a:gridCol w="1712407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L.p.</a:t>
                      </a: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Nazwa organizacji pozarządowej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Nazwa zadania publicznego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Wysokość przyznanych środków (zł)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1.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Stowarzyszenia na Rzecz Osób Niepełnosprawnych i Aktywności Lokalnej dla Ciebie</a:t>
                      </a:r>
                      <a:endParaRPr lang="pl-PL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Rehabilitacja, terapia, integracja osób niepełnosprawnych</a:t>
                      </a: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60.000,00</a:t>
                      </a: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46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25335" y="1246824"/>
            <a:ext cx="8229674" cy="489914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endParaRPr lang="pl-PL" sz="1400" b="1" dirty="0" smtClean="0"/>
          </a:p>
          <a:p>
            <a:pPr marL="0" indent="0" algn="just">
              <a:buNone/>
            </a:pPr>
            <a:endParaRPr lang="pl-PL" sz="1400" b="1" dirty="0"/>
          </a:p>
          <a:p>
            <a:pPr algn="just"/>
            <a:r>
              <a:rPr lang="pl-PL" sz="1700" dirty="0"/>
              <a:t>p</a:t>
            </a:r>
            <a:r>
              <a:rPr lang="pl-PL" sz="1700" dirty="0" smtClean="0"/>
              <a:t>rzyznano </a:t>
            </a:r>
            <a:r>
              <a:rPr lang="pl-PL" sz="1700" dirty="0"/>
              <a:t>stypendium Burmistrza Miasta i Gminy Pobiedziska dla uzdolnionych uczniów szkół podstawowych i gimnazjalnych.</a:t>
            </a:r>
          </a:p>
          <a:p>
            <a:pPr marL="0" indent="0" algn="just">
              <a:buNone/>
            </a:pPr>
            <a:r>
              <a:rPr lang="pl-PL" sz="1700" dirty="0"/>
              <a:t>O stypendium dla uzdolnionych uczniów może ubiegać się uczeń kl. IV-VI szkoły podstawowej i uczeń gimnazjum, zamieszkujący na terenie gminy Pobiedziska, który w trakcie kształcenia spełnia kryteria określone Uchwałą nr XXXV/320/2016 Rady Miejskiej Gminy Pobiedziska z dnia </a:t>
            </a:r>
            <a:r>
              <a:rPr lang="pl-PL" sz="1700" dirty="0" smtClean="0"/>
              <a:t/>
            </a:r>
            <a:br>
              <a:rPr lang="pl-PL" sz="1700" dirty="0" smtClean="0"/>
            </a:br>
            <a:r>
              <a:rPr lang="pl-PL" sz="1700" dirty="0" smtClean="0"/>
              <a:t>24 </a:t>
            </a:r>
            <a:r>
              <a:rPr lang="pl-PL" sz="1700" dirty="0"/>
              <a:t>listopada 2016 r. w sprawie Regulaminu przyznawania i wypłacania uczniom szkół podstawowych i gimnazjalnych stypendiów Burmistrza Miasta i Gminy Pobiedziska. </a:t>
            </a:r>
          </a:p>
          <a:p>
            <a:pPr marL="0" indent="0" algn="just">
              <a:buNone/>
            </a:pPr>
            <a:r>
              <a:rPr lang="pl-PL" sz="1700" b="1" dirty="0"/>
              <a:t>Za pierwszy semestr roku szkolnego 2016/2017 stypendium Burmistrza Miasta i Gminy Pobiedziska otrzymało 12 uczniów na 14 złożonych wniosków. Stypendia otrzymali uczniowie szkół: Zespół Szkół w Pobiedziskach – 5 uczniów, Zespół Szkół w Pobiedziskach Letnisku – 1 uczeń, Zespół Szkół w Jerzykowie – 6 uczniów. </a:t>
            </a:r>
          </a:p>
          <a:p>
            <a:pPr marL="0" indent="0" algn="just">
              <a:buNone/>
            </a:pPr>
            <a:r>
              <a:rPr lang="pl-PL" sz="1700" b="1" dirty="0"/>
              <a:t> </a:t>
            </a:r>
            <a:endParaRPr lang="pl-PL" sz="1700" dirty="0"/>
          </a:p>
          <a:p>
            <a:pPr marL="0" indent="0" algn="just">
              <a:buNone/>
            </a:pPr>
            <a:r>
              <a:rPr lang="pl-PL" sz="1700" b="1" dirty="0"/>
              <a:t>Kwota przyznanego stypendium - 800,00 zł, wypłacane w czterech transzach: </a:t>
            </a:r>
            <a:endParaRPr lang="pl-PL" sz="1700" dirty="0"/>
          </a:p>
          <a:p>
            <a:pPr marL="0" indent="0" algn="just">
              <a:buNone/>
            </a:pPr>
            <a:r>
              <a:rPr lang="pl-PL" sz="1700" dirty="0"/>
              <a:t>1. marzec - kwota 200 zł </a:t>
            </a:r>
          </a:p>
          <a:p>
            <a:pPr marL="0" indent="0" algn="just">
              <a:buNone/>
            </a:pPr>
            <a:r>
              <a:rPr lang="pl-PL" sz="1700" dirty="0"/>
              <a:t>2. kwiecień - kwota 200 zł </a:t>
            </a:r>
          </a:p>
          <a:p>
            <a:pPr marL="0" indent="0" algn="just">
              <a:buNone/>
            </a:pPr>
            <a:r>
              <a:rPr lang="pl-PL" sz="1700" dirty="0"/>
              <a:t>3. maj - kwota 200 zł </a:t>
            </a:r>
          </a:p>
          <a:p>
            <a:pPr marL="0" indent="0" algn="just">
              <a:buNone/>
            </a:pPr>
            <a:r>
              <a:rPr lang="pl-PL" sz="1700" dirty="0"/>
              <a:t>4. czerwiec - kwota 200 zł </a:t>
            </a:r>
          </a:p>
          <a:p>
            <a:pPr marL="0" indent="0" algn="just">
              <a:buNone/>
            </a:pPr>
            <a:endParaRPr lang="pl-PL" sz="1600" dirty="0"/>
          </a:p>
          <a:p>
            <a:pPr algn="just"/>
            <a:endParaRPr lang="pl-PL" sz="1600" dirty="0"/>
          </a:p>
          <a:p>
            <a:pPr marL="0" indent="0" algn="just">
              <a:buNone/>
            </a:pPr>
            <a:endParaRPr lang="pl-PL" sz="1600" dirty="0"/>
          </a:p>
          <a:p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67779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+mn-lt"/>
              </a:rPr>
              <a:t>R</a:t>
            </a:r>
            <a:r>
              <a:rPr lang="pl-PL" sz="2400" b="1" dirty="0" smtClean="0">
                <a:latin typeface="+mn-lt"/>
              </a:rPr>
              <a:t>ealizowane </a:t>
            </a:r>
            <a:r>
              <a:rPr lang="pl-PL" sz="2400" b="1" dirty="0">
                <a:latin typeface="+mn-lt"/>
              </a:rPr>
              <a:t>są umowy związane z: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0020" y="1039907"/>
            <a:ext cx="8724900" cy="5311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100" dirty="0" smtClean="0"/>
              <a:t>-   budową ulic: Jagiełły, Kościuszki w Pobiedziskach.</a:t>
            </a:r>
          </a:p>
          <a:p>
            <a:pPr marL="0" indent="0">
              <a:buNone/>
            </a:pPr>
            <a:r>
              <a:rPr lang="pl-PL" sz="2100" dirty="0" smtClean="0"/>
              <a:t> </a:t>
            </a:r>
            <a:endParaRPr lang="pl-PL" sz="2000" dirty="0"/>
          </a:p>
          <a:p>
            <a:pPr marL="0" indent="0">
              <a:buNone/>
            </a:pPr>
            <a:endParaRPr lang="pl-PL" sz="2000" dirty="0" smtClean="0"/>
          </a:p>
          <a:p>
            <a:pPr marL="0" indent="0">
              <a:buNone/>
            </a:pPr>
            <a:r>
              <a:rPr lang="pl-PL" sz="1600" dirty="0" smtClean="0"/>
              <a:t>      </a:t>
            </a:r>
            <a:endParaRPr lang="pl-PL" sz="2000" dirty="0"/>
          </a:p>
          <a:p>
            <a:pPr marL="0" indent="0">
              <a:buNone/>
            </a:pPr>
            <a:r>
              <a:rPr lang="pl-PL" sz="2000" dirty="0" smtClean="0"/>
              <a:t>      </a:t>
            </a:r>
            <a:endParaRPr lang="pl-PL" sz="2000" dirty="0"/>
          </a:p>
        </p:txBody>
      </p:sp>
      <p:pic>
        <p:nvPicPr>
          <p:cNvPr id="5122" name="Picture 2" descr="7 PCOR-page-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924" y="3107067"/>
            <a:ext cx="5363190" cy="362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frr_samorzad_k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40" y="5764431"/>
            <a:ext cx="6847567" cy="96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TOMAS~1\AppData\Local\Temp\DSC_20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10" y="1452232"/>
            <a:ext cx="5419881" cy="3613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63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25335" y="1246824"/>
            <a:ext cx="8229674" cy="489914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1400" b="1" dirty="0" smtClean="0"/>
          </a:p>
          <a:p>
            <a:pPr marL="0" indent="0" algn="just">
              <a:buNone/>
            </a:pPr>
            <a:endParaRPr lang="pl-PL" sz="1400" b="1" dirty="0"/>
          </a:p>
          <a:p>
            <a:pPr algn="just"/>
            <a:r>
              <a:rPr lang="pl-PL" sz="1600" b="1" dirty="0"/>
              <a:t>r</a:t>
            </a:r>
            <a:r>
              <a:rPr lang="pl-PL" sz="1600" b="1" dirty="0" smtClean="0"/>
              <a:t>ozpoczęła </a:t>
            </a:r>
            <a:r>
              <a:rPr lang="pl-PL" sz="1600" b="1" dirty="0"/>
              <a:t>się rekrutacja do publicznych placówek przedszkolnych oraz klas pierwszych szkół podstawowych na terenie gminy Pobiedziska na rok szkolny 2017/2018. </a:t>
            </a:r>
            <a:endParaRPr lang="pl-PL" sz="1600" dirty="0"/>
          </a:p>
          <a:p>
            <a:pPr marL="0" indent="0" algn="just">
              <a:buNone/>
            </a:pPr>
            <a:r>
              <a:rPr lang="pl-PL" sz="1600" dirty="0"/>
              <a:t>Wnioski można składać w terminach od 10.04.2017 r. - do 24.04.2017 r. Podanie do publicznej wiadomości przez komisję rekrutacyjną listy dzieci zakwalifikowanych i niezakwalifikowanych - </a:t>
            </a:r>
            <a:r>
              <a:rPr lang="pl-PL" sz="1600" b="1" dirty="0"/>
              <a:t>05.05.2017 r.</a:t>
            </a:r>
            <a:r>
              <a:rPr lang="pl-PL" sz="1600" dirty="0"/>
              <a:t> </a:t>
            </a:r>
            <a:r>
              <a:rPr lang="pl-PL" sz="1600" b="1" dirty="0"/>
              <a:t>godz. </a:t>
            </a:r>
            <a:r>
              <a:rPr lang="pl-PL" sz="1600" b="1" dirty="0" smtClean="0"/>
              <a:t>10.00.</a:t>
            </a:r>
            <a:endParaRPr lang="pl-PL" sz="1600" dirty="0"/>
          </a:p>
          <a:p>
            <a:pPr marL="0" indent="0" algn="just">
              <a:buNone/>
            </a:pPr>
            <a:r>
              <a:rPr lang="pl-PL" sz="1600" b="1" dirty="0"/>
              <a:t>UWAGA! Zespół Szkół w Pobiedziskach (od 01.09.2017 Szkoła Podstawowa im. K. Odnowiciela w Pobiedziskach)  ul. Kostrzyńska 23 – przyjmuje wyłącznie dzieci z obwodu szkoły </a:t>
            </a:r>
            <a:r>
              <a:rPr lang="pl-PL" sz="1600" b="1" dirty="0" smtClean="0"/>
              <a:t/>
            </a:r>
            <a:br>
              <a:rPr lang="pl-PL" sz="1600" b="1" dirty="0" smtClean="0"/>
            </a:br>
            <a:r>
              <a:rPr lang="pl-PL" sz="1600" b="1" dirty="0" smtClean="0"/>
              <a:t>(</a:t>
            </a:r>
            <a:r>
              <a:rPr lang="pl-PL" sz="1600" b="1" dirty="0"/>
              <a:t>na podstawie zgłoszenia).</a:t>
            </a:r>
            <a:endParaRPr lang="pl-PL" sz="1600" dirty="0"/>
          </a:p>
          <a:p>
            <a:pPr marL="0" indent="0" algn="just">
              <a:buNone/>
            </a:pPr>
            <a:r>
              <a:rPr lang="pl-PL" sz="1600" dirty="0"/>
              <a:t>Na stronach internetowych </a:t>
            </a:r>
            <a:r>
              <a:rPr lang="pl-PL" sz="1600" u="sng" dirty="0">
                <a:hlinkClick r:id="rId2"/>
              </a:rPr>
              <a:t>www.pobiedziska.pl/edukacja</a:t>
            </a:r>
            <a:r>
              <a:rPr lang="pl-PL" sz="1600" dirty="0"/>
              <a:t> - komunikaty oraz w siedzibie i na stronach internetowych szkół i przedszkoli znajdują się </a:t>
            </a:r>
            <a:r>
              <a:rPr lang="pl-PL" sz="1600" b="1" dirty="0"/>
              <a:t>dokumenty do pobrania - wzory druków dotyczących rekrutacji do przedszkoli i oddziałów przedszkolnych oraz szkół podstawowych. Wszystkie zostały dostosowane do nowych wymogów </a:t>
            </a:r>
            <a:r>
              <a:rPr lang="pl-PL" sz="1600" b="1" dirty="0" smtClean="0"/>
              <a:t>prawnych;</a:t>
            </a:r>
            <a:endParaRPr lang="pl-PL" sz="1600" dirty="0"/>
          </a:p>
          <a:p>
            <a:pPr marL="0" indent="0" algn="just">
              <a:buNone/>
            </a:pPr>
            <a:endParaRPr lang="pl-PL" sz="1600" dirty="0"/>
          </a:p>
          <a:p>
            <a:pPr algn="just"/>
            <a:endParaRPr lang="pl-PL" sz="1600" dirty="0"/>
          </a:p>
          <a:p>
            <a:pPr marL="0" indent="0" algn="just">
              <a:buNone/>
            </a:pPr>
            <a:endParaRPr lang="pl-PL" sz="1600" dirty="0"/>
          </a:p>
          <a:p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98026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25335" y="1246824"/>
            <a:ext cx="8229674" cy="489914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1400" b="1" dirty="0" smtClean="0"/>
          </a:p>
          <a:p>
            <a:pPr marL="0" indent="0" algn="just">
              <a:buNone/>
            </a:pPr>
            <a:endParaRPr lang="pl-PL" sz="1400" b="1" dirty="0"/>
          </a:p>
          <a:p>
            <a:pPr algn="just"/>
            <a:endParaRPr lang="pl-PL" sz="1600" dirty="0"/>
          </a:p>
          <a:p>
            <a:pPr marL="0" indent="0" algn="just">
              <a:buNone/>
            </a:pPr>
            <a:endParaRPr lang="pl-PL" sz="1600" dirty="0"/>
          </a:p>
          <a:p>
            <a:endParaRPr lang="pl-PL" sz="1600" dirty="0"/>
          </a:p>
        </p:txBody>
      </p:sp>
      <p:sp>
        <p:nvSpPr>
          <p:cNvPr id="3" name="Prostokąt 2"/>
          <p:cNvSpPr/>
          <p:nvPr/>
        </p:nvSpPr>
        <p:spPr>
          <a:xfrm>
            <a:off x="162667" y="1927154"/>
            <a:ext cx="84908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Przygotowano i ogłoszono konkursy na </a:t>
            </a:r>
            <a:r>
              <a:rPr lang="pl-PL" b="1" dirty="0" smtClean="0"/>
              <a:t>dyrektorów</a:t>
            </a:r>
            <a:r>
              <a:rPr lang="pl-PL" dirty="0" smtClean="0"/>
              <a:t>:</a:t>
            </a:r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Zespołu Szkół w Pobiedziskach Letnisku</a:t>
            </a:r>
            <a:r>
              <a:rPr lang="pl-PL" dirty="0"/>
              <a:t> – </a:t>
            </a:r>
            <a:r>
              <a:rPr lang="pl-PL" b="1" dirty="0"/>
              <a:t>termin składania dokumentów </a:t>
            </a:r>
            <a:r>
              <a:rPr lang="pl-PL" dirty="0"/>
              <a:t>–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b="1" dirty="0" smtClean="0"/>
              <a:t>do </a:t>
            </a:r>
            <a:r>
              <a:rPr lang="pl-PL" b="1" dirty="0"/>
              <a:t>7 </a:t>
            </a:r>
            <a:r>
              <a:rPr lang="pl-PL" b="1" dirty="0" smtClean="0"/>
              <a:t>kwietnia br.;</a:t>
            </a:r>
          </a:p>
          <a:p>
            <a:endParaRPr lang="pl-PL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Zespołu Szkół w Pobiedziskach – termin składania dokumentów – do 28 </a:t>
            </a:r>
            <a:r>
              <a:rPr lang="pl-PL" b="1" dirty="0" smtClean="0"/>
              <a:t>kwietnia br.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605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1718529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smtClean="0"/>
              <a:t/>
            </a:r>
            <a:br>
              <a:rPr lang="pl-PL" sz="2400" smtClean="0"/>
            </a:br>
            <a:r>
              <a:rPr lang="pl-PL" sz="2400" smtClean="0"/>
              <a:t/>
            </a:r>
            <a:br>
              <a:rPr lang="pl-PL" sz="240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261183" y="1117352"/>
            <a:ext cx="8229674" cy="489914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1400" b="1" dirty="0" smtClean="0"/>
          </a:p>
          <a:p>
            <a:pPr marL="0" indent="0" algn="just">
              <a:buNone/>
            </a:pPr>
            <a:endParaRPr lang="pl-PL" sz="1400" b="1" dirty="0"/>
          </a:p>
        </p:txBody>
      </p:sp>
      <p:sp>
        <p:nvSpPr>
          <p:cNvPr id="7" name="Prostokąt 6"/>
          <p:cNvSpPr/>
          <p:nvPr/>
        </p:nvSpPr>
        <p:spPr>
          <a:xfrm>
            <a:off x="325335" y="1780301"/>
            <a:ext cx="825222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niemal </a:t>
            </a:r>
            <a:r>
              <a:rPr lang="pl-PL" dirty="0"/>
              <a:t>12,7 mln zł dotacji ze środków </a:t>
            </a:r>
            <a:r>
              <a:rPr lang="pl-PL" dirty="0" smtClean="0"/>
              <a:t>EFS </a:t>
            </a:r>
            <a:r>
              <a:rPr lang="pl-PL" dirty="0"/>
              <a:t>otrzymają asystenci rodziny, koordynatorzy rodzinnej pieczy zastępczej czy osoby wspierające rodziny zastępcze. W Poznaniu i powiecie poznańskim pomoc trafi do 16 podmiotów wspierających 375 rodzin biologicznych i 70 dzieci z rodzin zastępczych zagrożonych ubóstwem i wykluczeniem społecznym, a także do 60 osób prowadzących 50 rodzin zastępczych</a:t>
            </a:r>
            <a:r>
              <a:rPr lang="pl-PL" dirty="0" smtClean="0"/>
              <a:t>. 23 </a:t>
            </a:r>
            <a:r>
              <a:rPr lang="pl-PL" dirty="0"/>
              <a:t>marca br. w Urzędzie Miasta Poznania zaangażowane w projekt podmioty podpisały umowę partnerską, dzięki której będzie możliwe przyznanie środków. Uczestnikami projektu, którego realizację zaplanowano na lata 2017-2020, są ośrodki pomocy społecznej w Buku, Czerwonaku, Kleszczewie, Luboniu, Murowanej Goślinie, Obornikach,</a:t>
            </a:r>
            <a:r>
              <a:rPr lang="pl-PL" b="1" dirty="0"/>
              <a:t> Pobiedziskach</a:t>
            </a:r>
            <a:r>
              <a:rPr lang="pl-PL" dirty="0"/>
              <a:t>, Puszczykowie, Rokietnicy, Swarzędzu, Szamotułach, Śremie, Tarnowie Podgórnym, a także Powiatowe Centrum Pomocy Rodzinie w Poznaniu i poznańska fundacja „Dziecko w centrum”. Partnerem wiodącym jest Miasto Poznań. </a:t>
            </a:r>
            <a:endParaRPr lang="pl-PL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2711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895" y="126082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26344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/>
              <a:t>Zapraszamy: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25335" y="1157811"/>
            <a:ext cx="8229674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pPr algn="just"/>
            <a:endParaRPr lang="pl-PL" sz="1600" dirty="0"/>
          </a:p>
          <a:p>
            <a:pPr algn="just"/>
            <a:endParaRPr lang="pl-PL" sz="1600" dirty="0"/>
          </a:p>
          <a:p>
            <a:pPr marL="0" indent="0" algn="just">
              <a:buNone/>
            </a:pPr>
            <a:endParaRPr lang="pl-PL" sz="1600" dirty="0"/>
          </a:p>
          <a:p>
            <a:endParaRPr lang="pl-PL" sz="1600" dirty="0"/>
          </a:p>
        </p:txBody>
      </p:sp>
      <p:sp>
        <p:nvSpPr>
          <p:cNvPr id="3" name="Prostokąt 2"/>
          <p:cNvSpPr/>
          <p:nvPr/>
        </p:nvSpPr>
        <p:spPr>
          <a:xfrm>
            <a:off x="342826" y="1763614"/>
            <a:ext cx="81305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b="1" dirty="0" smtClean="0"/>
              <a:t>Zapraszamy </a:t>
            </a:r>
            <a:r>
              <a:rPr lang="pl-PL" b="1" dirty="0"/>
              <a:t>mieszkańców gminy Pobiedziska do wzięcia udziału w XVI edycji Konkursu „Najpiękniejsza zagroda – Najpiękniejsza posesja”. </a:t>
            </a:r>
            <a:r>
              <a:rPr lang="pl-PL" dirty="0"/>
              <a:t>Celem konkursu jest dążenie do podnoszenia walorów estetycznych posesji/zagród na terenie gminy Pobiedziska. Konkurs ma także na celu kształtowanie, rozwijanie i pielęgnowanie tożsamości lokalnej, zachowanie wartości środowiska kulturowego i przyrodniczego. Konkurs organizowany jest w dwóch kategoriach: „Najpiękniejsza posesja” i „Najpiękniejsza zagroda”. Dla zwycięzców poszczególnych kategorii przewidziane są nagrody pieniężne.</a:t>
            </a:r>
          </a:p>
          <a:p>
            <a:pPr algn="just"/>
            <a:r>
              <a:rPr lang="pl-PL" b="1" dirty="0"/>
              <a:t>Aby wziąć udział w Konkursie należy w terminie do 31 maja br. dostarczyć do siedziby wypełnioną kartę zgłoszenia dostępną na stronie internetowej, w siedzibie Urzędu Miasta i Gminy w Pobiedziskach (BOI stanowisko nr 4) lub u Sołtysów. </a:t>
            </a:r>
            <a:r>
              <a:rPr lang="pl-PL" dirty="0"/>
              <a:t>Jednokrotne oględziny posesji/zagród przez Komisję konkursową odbędzie się w czerwcu br. Wręczenie nagród odbędzie się podczas obchodów Dożynek gminnych.</a:t>
            </a:r>
          </a:p>
        </p:txBody>
      </p:sp>
    </p:spTree>
    <p:extLst>
      <p:ext uri="{BB962C8B-B14F-4D97-AF65-F5344CB8AC3E}">
        <p14:creationId xmlns:p14="http://schemas.microsoft.com/office/powerpoint/2010/main" val="428949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895" y="126082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26344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/>
              <a:t>Zapraszamy: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25335" y="1157811"/>
            <a:ext cx="8229674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pPr algn="just"/>
            <a:endParaRPr lang="pl-PL" sz="1600" dirty="0"/>
          </a:p>
          <a:p>
            <a:pPr algn="just"/>
            <a:endParaRPr lang="pl-PL" sz="1600" dirty="0"/>
          </a:p>
          <a:p>
            <a:pPr marL="0" indent="0" algn="just">
              <a:buNone/>
            </a:pPr>
            <a:endParaRPr lang="pl-PL" sz="1600" dirty="0"/>
          </a:p>
          <a:p>
            <a:endParaRPr lang="pl-PL" sz="1600" dirty="0"/>
          </a:p>
        </p:txBody>
      </p:sp>
      <p:pic>
        <p:nvPicPr>
          <p:cNvPr id="4098" name="Picture 2" descr="Zdj&amp;eogon;cie u&amp;zdot;ytkownika Skansen Miniatur Szlaku Piastowskiego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758" y="269620"/>
            <a:ext cx="4563908" cy="6452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2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895" y="126082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26344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/>
              <a:t>Zapraszamy: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25335" y="1157811"/>
            <a:ext cx="8229674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pPr algn="just"/>
            <a:endParaRPr lang="pl-PL" sz="1600" dirty="0"/>
          </a:p>
          <a:p>
            <a:pPr algn="just"/>
            <a:endParaRPr lang="pl-PL" sz="1600" dirty="0"/>
          </a:p>
          <a:p>
            <a:pPr marL="0" indent="0" algn="just">
              <a:buNone/>
            </a:pPr>
            <a:endParaRPr lang="pl-PL" sz="1600" dirty="0"/>
          </a:p>
          <a:p>
            <a:endParaRPr lang="pl-PL" sz="1600" dirty="0"/>
          </a:p>
        </p:txBody>
      </p:sp>
      <p:pic>
        <p:nvPicPr>
          <p:cNvPr id="7170" name="Picture 2" descr="pierwsza pomoc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389" y="257977"/>
            <a:ext cx="4540701" cy="6434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4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03729" y="4267201"/>
            <a:ext cx="5374342" cy="699246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latin typeface="+mn-lt"/>
              </a:rPr>
              <a:t>Dziękuję za uwagę</a:t>
            </a:r>
            <a:endParaRPr lang="pl-PL" sz="3600" b="1" dirty="0">
              <a:latin typeface="+mn-l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159624" y="5513294"/>
            <a:ext cx="4576482" cy="1138518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dr Dorota Nowacka</a:t>
            </a:r>
          </a:p>
          <a:p>
            <a:r>
              <a:rPr lang="pl-PL" dirty="0" smtClean="0"/>
              <a:t>Burmistrz</a:t>
            </a:r>
          </a:p>
          <a:p>
            <a:r>
              <a:rPr lang="pl-PL" dirty="0" smtClean="0"/>
              <a:t>Miasta i Gminy Pobiedziska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031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584" y="0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+mn-lt"/>
              </a:rPr>
              <a:t>Realizowane są umowy związane z: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 smtClean="0"/>
          </a:p>
          <a:p>
            <a:pPr marL="0" indent="0">
              <a:buNone/>
            </a:pPr>
            <a:r>
              <a:rPr lang="pl-PL" sz="1600" dirty="0" smtClean="0"/>
              <a:t>      </a:t>
            </a:r>
            <a:endParaRPr lang="pl-PL" sz="2000" dirty="0"/>
          </a:p>
          <a:p>
            <a:pPr marL="0" indent="0">
              <a:buNone/>
            </a:pPr>
            <a:r>
              <a:rPr lang="pl-PL" sz="2000" dirty="0" smtClean="0"/>
              <a:t>      </a:t>
            </a:r>
            <a:endParaRPr lang="pl-PL" sz="2000" dirty="0"/>
          </a:p>
        </p:txBody>
      </p:sp>
      <p:sp useBgFill="1">
        <p:nvSpPr>
          <p:cNvPr id="4" name="Prostokąt 3"/>
          <p:cNvSpPr/>
          <p:nvPr/>
        </p:nvSpPr>
        <p:spPr>
          <a:xfrm>
            <a:off x="375138" y="1323410"/>
            <a:ext cx="820246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/>
              <a:t>projektami: </a:t>
            </a:r>
          </a:p>
          <a:p>
            <a:pPr lvl="0" algn="just"/>
            <a:r>
              <a:rPr lang="pl-PL" dirty="0" smtClean="0"/>
              <a:t>      </a:t>
            </a:r>
            <a:r>
              <a:rPr lang="pl-PL" dirty="0"/>
              <a:t>- „</a:t>
            </a:r>
            <a:r>
              <a:rPr lang="pl-PL" b="1" dirty="0"/>
              <a:t>Rozwój kluczowego szlaku dziedzictwa kulturowego </a:t>
            </a:r>
            <a:r>
              <a:rPr lang="pl-PL" b="1" dirty="0" smtClean="0"/>
              <a:t>województwa </a:t>
            </a:r>
            <a:r>
              <a:rPr lang="pl-PL" b="1" dirty="0"/>
              <a:t/>
            </a:r>
            <a:br>
              <a:rPr lang="pl-PL" b="1" dirty="0"/>
            </a:br>
            <a:r>
              <a:rPr lang="pl-PL" b="1" dirty="0"/>
              <a:t>wielkopolskiego pn. Szlak Piastowski” </a:t>
            </a:r>
            <a:r>
              <a:rPr lang="pl-PL" dirty="0"/>
              <a:t>w którym Gmina Pobiedziska jest partnerem w zakresie </a:t>
            </a:r>
            <a:r>
              <a:rPr lang="pl-PL" b="1" dirty="0"/>
              <a:t>„Modernizacja </a:t>
            </a:r>
            <a:r>
              <a:rPr lang="pl-PL" b="1" dirty="0" smtClean="0"/>
              <a:t>Skansenu Miniatur  Szlaku Piastowskiego  </a:t>
            </a:r>
            <a:r>
              <a:rPr lang="pl-PL" b="1" dirty="0"/>
              <a:t>w Pobiedziskach</a:t>
            </a:r>
            <a:r>
              <a:rPr lang="pl-PL" b="1" dirty="0" smtClean="0"/>
              <a:t>”;</a:t>
            </a:r>
          </a:p>
        </p:txBody>
      </p:sp>
      <p:pic>
        <p:nvPicPr>
          <p:cNvPr id="2050" name="Picture 2" descr="C:\Users\ITOMAS~1\AppData\Local\Temp\DSC_1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22" y="2554516"/>
            <a:ext cx="4268646" cy="2897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8462" y="3152492"/>
            <a:ext cx="3255536" cy="407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6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+mn-lt"/>
              </a:rPr>
              <a:t>Realizowane są umowy związane z: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1600" dirty="0" smtClean="0"/>
              <a:t>   </a:t>
            </a:r>
            <a:endParaRPr lang="pl-PL" sz="2000" dirty="0"/>
          </a:p>
          <a:p>
            <a:pPr marL="0" indent="0">
              <a:buNone/>
            </a:pPr>
            <a:r>
              <a:rPr lang="pl-PL" sz="2000" dirty="0" smtClean="0"/>
              <a:t>       </a:t>
            </a:r>
            <a:endParaRPr lang="pl-PL" sz="2000" dirty="0"/>
          </a:p>
        </p:txBody>
      </p:sp>
      <p:sp>
        <p:nvSpPr>
          <p:cNvPr id="4" name="Prostokąt 3"/>
          <p:cNvSpPr/>
          <p:nvPr/>
        </p:nvSpPr>
        <p:spPr>
          <a:xfrm>
            <a:off x="411480" y="1089900"/>
            <a:ext cx="8282940" cy="4731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/>
              <a:t>projektami: </a:t>
            </a:r>
            <a:endParaRPr lang="pl-PL" sz="2000" b="1" dirty="0" smtClean="0"/>
          </a:p>
          <a:p>
            <a:pPr lvl="0"/>
            <a:endParaRPr lang="pl-PL" sz="2000" b="1" dirty="0"/>
          </a:p>
          <a:p>
            <a:pPr algn="just"/>
            <a:r>
              <a:rPr lang="pl-PL" dirty="0" smtClean="0"/>
              <a:t> </a:t>
            </a:r>
            <a:r>
              <a:rPr lang="pl-PL" sz="2000" dirty="0" smtClean="0"/>
              <a:t>- </a:t>
            </a:r>
            <a:r>
              <a:rPr lang="pl-PL" dirty="0"/>
              <a:t>miejscowych planów zagospodarowania przestrzennego m.in</a:t>
            </a:r>
            <a:r>
              <a:rPr lang="pl-PL" dirty="0" smtClean="0"/>
              <a:t>. </a:t>
            </a:r>
            <a:r>
              <a:rPr lang="pl-PL" dirty="0"/>
              <a:t>terenów rolnych gminy </a:t>
            </a:r>
            <a:r>
              <a:rPr lang="pl-PL" dirty="0" smtClean="0"/>
              <a:t>   Pobiedziska - </a:t>
            </a:r>
            <a:r>
              <a:rPr lang="pl-PL" dirty="0"/>
              <a:t>II część</a:t>
            </a:r>
            <a:r>
              <a:rPr lang="pl-PL" dirty="0" smtClean="0"/>
              <a:t>, terenów zieleni i lasów Gminy Pobiedziska, </a:t>
            </a:r>
            <a:r>
              <a:rPr lang="pl-PL" dirty="0"/>
              <a:t>Skansenu Miniatur, </a:t>
            </a:r>
            <a:r>
              <a:rPr lang="pl-PL" dirty="0" smtClean="0"/>
              <a:t>części arkusza </a:t>
            </a:r>
            <a:r>
              <a:rPr lang="pl-PL" dirty="0"/>
              <a:t>nr 27 w </a:t>
            </a:r>
            <a:r>
              <a:rPr lang="pl-PL" dirty="0" smtClean="0"/>
              <a:t>Pobiedziskach, układu komunikacyjnego </a:t>
            </a:r>
            <a:r>
              <a:rPr lang="pl-PL" dirty="0"/>
              <a:t>w Jerzykowie, Biskupicach i Bugaju,  </a:t>
            </a:r>
            <a:r>
              <a:rPr lang="pl-PL" dirty="0" smtClean="0"/>
              <a:t>części </a:t>
            </a:r>
            <a:r>
              <a:rPr lang="pl-PL" dirty="0"/>
              <a:t>północnej </a:t>
            </a:r>
            <a:r>
              <a:rPr lang="pl-PL" dirty="0" smtClean="0"/>
              <a:t>Pobiedzisk,</a:t>
            </a:r>
            <a:r>
              <a:rPr lang="pl-PL" dirty="0"/>
              <a:t> terenów kultury fizycznej w </a:t>
            </a:r>
            <a:r>
              <a:rPr lang="pl-PL" dirty="0" err="1" smtClean="0"/>
              <a:t>Promnie</a:t>
            </a:r>
            <a:r>
              <a:rPr lang="pl-PL" dirty="0" smtClean="0"/>
              <a:t>, </a:t>
            </a:r>
            <a:r>
              <a:rPr lang="pl-PL" dirty="0"/>
              <a:t>węzłów przesiadkowych Poznańskiej Kolei Metropolitalnej, </a:t>
            </a:r>
            <a:r>
              <a:rPr lang="pl-PL" dirty="0" smtClean="0"/>
              <a:t>terenu między jeziorami w Pobiedziskach, zmiany </a:t>
            </a:r>
            <a:r>
              <a:rPr lang="pl-PL" dirty="0" smtClean="0"/>
              <a:t>planu </a:t>
            </a:r>
            <a:r>
              <a:rPr lang="pl-PL" dirty="0" smtClean="0"/>
              <a:t>dla dz. 94/2 w Kocanowie, </a:t>
            </a:r>
          </a:p>
          <a:p>
            <a:pPr algn="just"/>
            <a:endParaRPr lang="pl-PL" dirty="0" smtClean="0"/>
          </a:p>
          <a:p>
            <a:pPr marL="285750" indent="-285750" algn="just">
              <a:buFontTx/>
              <a:buChar char="-"/>
            </a:pPr>
            <a:r>
              <a:rPr lang="pl-PL" dirty="0" smtClean="0"/>
              <a:t>parku w Biskupicach,</a:t>
            </a:r>
          </a:p>
          <a:p>
            <a:pPr marL="285750" indent="-285750" algn="just">
              <a:buFontTx/>
              <a:buChar char="-"/>
            </a:pPr>
            <a:endParaRPr lang="pl-PL" dirty="0" smtClean="0"/>
          </a:p>
          <a:p>
            <a:pPr marL="285750" indent="-285750" algn="just">
              <a:buFontTx/>
              <a:buChar char="-"/>
            </a:pPr>
            <a:r>
              <a:rPr lang="pl-PL" dirty="0" smtClean="0"/>
              <a:t>budowy </a:t>
            </a:r>
            <a:r>
              <a:rPr lang="pl-PL" dirty="0"/>
              <a:t>kanalizacji sanitarnej dla zadań przyjętych w </a:t>
            </a:r>
            <a:r>
              <a:rPr lang="pl-PL" dirty="0" smtClean="0"/>
              <a:t>WPI,</a:t>
            </a:r>
          </a:p>
          <a:p>
            <a:pPr algn="just"/>
            <a:endParaRPr lang="pl-PL" dirty="0" smtClean="0"/>
          </a:p>
          <a:p>
            <a:pPr algn="just"/>
            <a:endParaRPr lang="pl-PL" sz="21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endParaRPr lang="pl-PL" sz="1900" dirty="0">
              <a:solidFill>
                <a:prstClr val="black"/>
              </a:solidFill>
            </a:endParaRPr>
          </a:p>
          <a:p>
            <a:pPr marL="285750" indent="-285750" algn="just">
              <a:buFontTx/>
              <a:buChar char="-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0149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+mn-lt"/>
              </a:rPr>
              <a:t>Realizowane są umowy związane z: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1600" dirty="0" smtClean="0"/>
              <a:t>   </a:t>
            </a:r>
            <a:endParaRPr lang="pl-PL" sz="2000" dirty="0"/>
          </a:p>
          <a:p>
            <a:pPr marL="0" indent="0">
              <a:buNone/>
            </a:pPr>
            <a:r>
              <a:rPr lang="pl-PL" sz="2000" dirty="0" smtClean="0"/>
              <a:t>       </a:t>
            </a:r>
            <a:endParaRPr lang="pl-PL" sz="2000" dirty="0"/>
          </a:p>
        </p:txBody>
      </p:sp>
      <p:sp>
        <p:nvSpPr>
          <p:cNvPr id="4" name="Prostokąt 3"/>
          <p:cNvSpPr/>
          <p:nvPr/>
        </p:nvSpPr>
        <p:spPr>
          <a:xfrm>
            <a:off x="304800" y="1089900"/>
            <a:ext cx="8389620" cy="4992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/>
              <a:t>projektami: </a:t>
            </a:r>
            <a:endParaRPr lang="pl-PL" sz="2000" b="1" dirty="0" smtClean="0"/>
          </a:p>
          <a:p>
            <a:pPr lvl="0"/>
            <a:endParaRPr lang="pl-PL" sz="2000" b="1" dirty="0"/>
          </a:p>
          <a:p>
            <a:pPr algn="just"/>
            <a:r>
              <a:rPr lang="pl-PL" dirty="0" smtClean="0"/>
              <a:t> </a:t>
            </a:r>
            <a:r>
              <a:rPr lang="pl-PL" dirty="0" smtClean="0">
                <a:solidFill>
                  <a:prstClr val="black"/>
                </a:solidFill>
              </a:rPr>
              <a:t>- ul. </a:t>
            </a:r>
            <a:r>
              <a:rPr lang="pl-PL" dirty="0">
                <a:solidFill>
                  <a:prstClr val="black"/>
                </a:solidFill>
              </a:rPr>
              <a:t>Okrężnej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>
                <a:solidFill>
                  <a:prstClr val="black"/>
                </a:solidFill>
              </a:rPr>
              <a:t>w miejscowości Pobiedziska Letnisko</a:t>
            </a:r>
            <a:r>
              <a:rPr lang="pl-PL" dirty="0" smtClean="0">
                <a:solidFill>
                  <a:prstClr val="black"/>
                </a:solidFill>
              </a:rPr>
              <a:t>,</a:t>
            </a:r>
          </a:p>
          <a:p>
            <a:pPr algn="just"/>
            <a:endParaRPr lang="pl-PL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pl-PL" dirty="0" smtClean="0">
                <a:solidFill>
                  <a:prstClr val="black"/>
                </a:solidFill>
              </a:rPr>
              <a:t>- ul. </a:t>
            </a:r>
            <a:r>
              <a:rPr lang="pl-PL" dirty="0">
                <a:solidFill>
                  <a:prstClr val="black"/>
                </a:solidFill>
              </a:rPr>
              <a:t>Osiedlowej i  </a:t>
            </a:r>
            <a:r>
              <a:rPr lang="pl-PL" dirty="0" smtClean="0">
                <a:solidFill>
                  <a:prstClr val="black"/>
                </a:solidFill>
              </a:rPr>
              <a:t>ul. Wiosennej </a:t>
            </a:r>
            <a:r>
              <a:rPr lang="pl-PL" dirty="0">
                <a:solidFill>
                  <a:prstClr val="black"/>
                </a:solidFill>
              </a:rPr>
              <a:t>w Jerzykowie</a:t>
            </a:r>
            <a:r>
              <a:rPr lang="pl-PL" dirty="0" smtClean="0">
                <a:solidFill>
                  <a:prstClr val="black"/>
                </a:solidFill>
              </a:rPr>
              <a:t>,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pl-PL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pl-PL" dirty="0" smtClean="0">
                <a:solidFill>
                  <a:prstClr val="black"/>
                </a:solidFill>
              </a:rPr>
              <a:t>- ulic  </a:t>
            </a:r>
            <a:r>
              <a:rPr lang="pl-PL" dirty="0">
                <a:solidFill>
                  <a:prstClr val="black"/>
                </a:solidFill>
              </a:rPr>
              <a:t>Drawskiej, Sandaczowej, Łososiowej,  </a:t>
            </a:r>
            <a:r>
              <a:rPr lang="pl-PL" dirty="0" err="1">
                <a:solidFill>
                  <a:prstClr val="black"/>
                </a:solidFill>
              </a:rPr>
              <a:t>Okoniowej</a:t>
            </a:r>
            <a:r>
              <a:rPr lang="pl-PL" dirty="0" smtClean="0">
                <a:solidFill>
                  <a:prstClr val="black"/>
                </a:solidFill>
              </a:rPr>
              <a:t>,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pl-PL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pl-PL" dirty="0" smtClean="0">
                <a:solidFill>
                  <a:prstClr val="black"/>
                </a:solidFill>
              </a:rPr>
              <a:t>- ul. </a:t>
            </a:r>
            <a:r>
              <a:rPr lang="pl-PL" dirty="0">
                <a:solidFill>
                  <a:prstClr val="black"/>
                </a:solidFill>
              </a:rPr>
              <a:t>Malwowej i </a:t>
            </a:r>
            <a:r>
              <a:rPr lang="pl-PL" dirty="0" smtClean="0">
                <a:solidFill>
                  <a:prstClr val="black"/>
                </a:solidFill>
              </a:rPr>
              <a:t>ul. Słonecznikowej,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pl-PL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pl-PL" dirty="0" smtClean="0">
                <a:solidFill>
                  <a:prstClr val="black"/>
                </a:solidFill>
              </a:rPr>
              <a:t>-  mieszkań </a:t>
            </a:r>
            <a:r>
              <a:rPr lang="pl-PL" dirty="0">
                <a:solidFill>
                  <a:prstClr val="black"/>
                </a:solidFill>
              </a:rPr>
              <a:t>przy narożniku ul. Rynek i ul. </a:t>
            </a:r>
            <a:r>
              <a:rPr lang="pl-PL" dirty="0" smtClean="0">
                <a:solidFill>
                  <a:prstClr val="black"/>
                </a:solidFill>
              </a:rPr>
              <a:t>Kostrzyńskiej.</a:t>
            </a:r>
            <a:endParaRPr lang="pl-PL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endParaRPr lang="pl-PL" sz="21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endParaRPr lang="pl-PL" sz="1900" dirty="0">
              <a:solidFill>
                <a:prstClr val="black"/>
              </a:solidFill>
            </a:endParaRPr>
          </a:p>
          <a:p>
            <a:pPr marL="285750" indent="-285750" algn="just">
              <a:buFontTx/>
              <a:buChar char="-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481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+mn-lt"/>
              </a:rPr>
              <a:t>Realizowane są umowy związane z:</a:t>
            </a:r>
            <a:r>
              <a:rPr lang="pl-PL" sz="2400" dirty="0">
                <a:latin typeface="+mn-lt"/>
              </a:rPr>
              <a:t/>
            </a:r>
            <a:br>
              <a:rPr lang="pl-PL" sz="2400" dirty="0">
                <a:latin typeface="+mn-lt"/>
              </a:rPr>
            </a:br>
            <a:endParaRPr lang="pl-PL" sz="24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555137" cy="5311587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pPr algn="just"/>
            <a:endParaRPr lang="pl-PL" sz="1800" dirty="0"/>
          </a:p>
          <a:p>
            <a:pPr algn="just"/>
            <a:r>
              <a:rPr lang="pl-PL" sz="1800" dirty="0" smtClean="0"/>
              <a:t>budową </a:t>
            </a:r>
            <a:r>
              <a:rPr lang="pl-PL" sz="1800" dirty="0"/>
              <a:t>tunelu pod torami kolejowymi w rejonie </a:t>
            </a:r>
            <a:r>
              <a:rPr lang="pl-PL" sz="1800" dirty="0" smtClean="0"/>
              <a:t>ulicy </a:t>
            </a:r>
            <a:r>
              <a:rPr lang="pl-PL" sz="1800" dirty="0"/>
              <a:t>Poznańskiej </a:t>
            </a:r>
            <a:r>
              <a:rPr lang="pl-PL" sz="1800" dirty="0" smtClean="0"/>
              <a:t> </a:t>
            </a:r>
            <a:br>
              <a:rPr lang="pl-PL" sz="1800" dirty="0" smtClean="0"/>
            </a:br>
            <a:r>
              <a:rPr lang="pl-PL" sz="1800" dirty="0" smtClean="0"/>
              <a:t>w </a:t>
            </a:r>
            <a:r>
              <a:rPr lang="pl-PL" sz="1800" dirty="0"/>
              <a:t>Pobiedziskach. </a:t>
            </a:r>
            <a:r>
              <a:rPr lang="pl-PL" sz="1800" dirty="0" smtClean="0"/>
              <a:t> Firma </a:t>
            </a:r>
            <a:r>
              <a:rPr lang="pl-PL" sz="1800" dirty="0" err="1" smtClean="0"/>
              <a:t>Strabag</a:t>
            </a:r>
            <a:r>
              <a:rPr lang="pl-PL" sz="1800" dirty="0" smtClean="0"/>
              <a:t> wykonuje prace przy przekopie tunelu.</a:t>
            </a:r>
            <a:br>
              <a:rPr lang="pl-PL" sz="1800" dirty="0" smtClean="0"/>
            </a:br>
            <a:r>
              <a:rPr lang="pl-PL" sz="1800" dirty="0" smtClean="0"/>
              <a:t>Koniec prac w zakresie tunelu  zaplanowany </a:t>
            </a:r>
            <a:r>
              <a:rPr lang="pl-PL" sz="1800" dirty="0"/>
              <a:t>został na maj </a:t>
            </a:r>
            <a:r>
              <a:rPr lang="pl-PL" sz="1800" dirty="0" smtClean="0"/>
              <a:t>2017 r.;</a:t>
            </a:r>
            <a:endParaRPr lang="pl-PL" sz="1800" dirty="0"/>
          </a:p>
          <a:p>
            <a:pPr marL="0" lvl="0" indent="0" algn="just">
              <a:buNone/>
            </a:pP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   </a:t>
            </a:r>
            <a:endParaRPr lang="pl-PL" sz="1800" dirty="0"/>
          </a:p>
        </p:txBody>
      </p:sp>
      <p:pic>
        <p:nvPicPr>
          <p:cNvPr id="1026" name="Picture 2" descr="http://www.pobiedziska.pl/wp-content/uploads/2017/02/tun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029" y="3775584"/>
            <a:ext cx="4281232" cy="2854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ITOMAS~1\AppData\Local\Temp\DSC_2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53" y="2770075"/>
            <a:ext cx="4618772" cy="3079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75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+mn-lt"/>
              </a:rPr>
              <a:t>Realizowane są </a:t>
            </a:r>
            <a:r>
              <a:rPr lang="pl-PL" sz="2400" b="1" dirty="0" smtClean="0">
                <a:latin typeface="+mn-lt"/>
              </a:rPr>
              <a:t>umowy związane z:</a:t>
            </a:r>
            <a:r>
              <a:rPr lang="pl-PL" sz="2400" dirty="0">
                <a:latin typeface="+mn-lt"/>
              </a:rPr>
              <a:t/>
            </a:r>
            <a:br>
              <a:rPr lang="pl-PL" sz="2400" dirty="0">
                <a:latin typeface="+mn-lt"/>
              </a:rPr>
            </a:br>
            <a:endParaRPr lang="pl-PL" sz="24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pl-PL" sz="1800" dirty="0" smtClean="0"/>
          </a:p>
          <a:p>
            <a:pPr lvl="0"/>
            <a:endParaRPr lang="pl-PL" sz="1800" dirty="0"/>
          </a:p>
          <a:p>
            <a:endParaRPr lang="pl-PL" sz="1800" dirty="0"/>
          </a:p>
          <a:p>
            <a:pPr marL="0" indent="0">
              <a:buNone/>
            </a:pPr>
            <a:endParaRPr lang="pl-PL" sz="1400" dirty="0"/>
          </a:p>
        </p:txBody>
      </p:sp>
      <p:sp>
        <p:nvSpPr>
          <p:cNvPr id="5" name="Prostokąt 4"/>
          <p:cNvSpPr/>
          <p:nvPr/>
        </p:nvSpPr>
        <p:spPr>
          <a:xfrm>
            <a:off x="159657" y="1161949"/>
            <a:ext cx="82032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 smtClean="0"/>
              <a:t> </a:t>
            </a:r>
            <a:r>
              <a:rPr lang="pl-PL" b="1" dirty="0" smtClean="0"/>
              <a:t>"Rozbudową </a:t>
            </a:r>
            <a:r>
              <a:rPr lang="pl-PL" b="1" dirty="0"/>
              <a:t>i </a:t>
            </a:r>
            <a:r>
              <a:rPr lang="pl-PL" b="1" dirty="0" smtClean="0"/>
              <a:t>przebudową </a:t>
            </a:r>
            <a:r>
              <a:rPr lang="pl-PL" b="1" dirty="0"/>
              <a:t>Szkoły w Jerzykowie </a:t>
            </a:r>
            <a:r>
              <a:rPr lang="pl-PL" b="1" dirty="0" smtClean="0"/>
              <a:t>przy </a:t>
            </a:r>
            <a:r>
              <a:rPr lang="pl-PL" b="1" dirty="0"/>
              <a:t>ul. Spokojnej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 gm. Pobiedziska</a:t>
            </a:r>
            <a:r>
              <a:rPr lang="pl-PL" dirty="0" smtClean="0"/>
              <a:t>”.  Szacowane koszty kwalifikowane to: 2.716.476,00 zł. </a:t>
            </a:r>
          </a:p>
          <a:p>
            <a:pPr algn="just"/>
            <a:r>
              <a:rPr lang="pl-PL" dirty="0" smtClean="0"/>
              <a:t>       Zakończenie realizacji przedsięwzięcia to 15 kwietnia 2017 r. 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24" y="2664994"/>
            <a:ext cx="3597425" cy="2434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91" y="2664994"/>
            <a:ext cx="3556314" cy="2426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333" y="4217180"/>
            <a:ext cx="3664750" cy="2394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51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1" y="281941"/>
            <a:ext cx="6752822" cy="1039906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r>
              <a:rPr lang="pl-PL" sz="2000" b="1" dirty="0">
                <a:latin typeface="+mn-lt"/>
              </a:rPr>
              <a:t>Przygotowywane są dokumenty do postępowania przetargowego </a:t>
            </a:r>
            <a:r>
              <a:rPr lang="pl-PL" sz="2000" b="1" dirty="0" smtClean="0">
                <a:latin typeface="+mn-lt"/>
              </a:rPr>
              <a:t>na:</a:t>
            </a:r>
            <a:r>
              <a:rPr lang="pl-PL" sz="2000" dirty="0">
                <a:latin typeface="+mn-lt"/>
              </a:rPr>
              <a:t/>
            </a:r>
            <a:br>
              <a:rPr lang="pl-PL" sz="2000" dirty="0">
                <a:latin typeface="+mn-lt"/>
              </a:rPr>
            </a:br>
            <a:r>
              <a:rPr lang="pl-PL" sz="2000" dirty="0">
                <a:latin typeface="+mn-lt"/>
              </a:rPr>
              <a:t/>
            </a:r>
            <a:br>
              <a:rPr lang="pl-PL" sz="2000" dirty="0">
                <a:latin typeface="+mn-lt"/>
              </a:rPr>
            </a:br>
            <a:endParaRPr lang="pl-PL" sz="20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pl-PL" sz="1800" dirty="0"/>
          </a:p>
          <a:p>
            <a:pPr algn="just"/>
            <a:endParaRPr lang="pl-PL" sz="1800" dirty="0" smtClean="0"/>
          </a:p>
          <a:p>
            <a:pPr marL="0" indent="0" algn="just">
              <a:buNone/>
            </a:pPr>
            <a:endParaRPr lang="pl-PL" sz="1800" dirty="0" smtClean="0"/>
          </a:p>
          <a:p>
            <a:pPr marL="0" indent="0">
              <a:buNone/>
            </a:pPr>
            <a:endParaRPr lang="pl-PL" sz="1800" dirty="0"/>
          </a:p>
          <a:p>
            <a:pPr marL="0" lvl="0" indent="0">
              <a:buNone/>
            </a:pPr>
            <a:endParaRPr lang="pl-PL" sz="1800" dirty="0"/>
          </a:p>
        </p:txBody>
      </p:sp>
      <p:sp>
        <p:nvSpPr>
          <p:cNvPr id="4" name="Prostokąt 3"/>
          <p:cNvSpPr/>
          <p:nvPr/>
        </p:nvSpPr>
        <p:spPr>
          <a:xfrm>
            <a:off x="283220" y="1380131"/>
            <a:ext cx="80758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innowacje w ramach projektu </a:t>
            </a:r>
            <a:r>
              <a:rPr lang="pl-PL" dirty="0" err="1"/>
              <a:t>pn</a:t>
            </a:r>
            <a:r>
              <a:rPr lang="pl-PL" dirty="0"/>
              <a:t>: </a:t>
            </a:r>
            <a:endParaRPr lang="pl-PL" dirty="0" smtClean="0"/>
          </a:p>
          <a:p>
            <a:pPr algn="just"/>
            <a:r>
              <a:rPr lang="pl-PL" dirty="0" smtClean="0"/>
              <a:t>     „</a:t>
            </a:r>
            <a:r>
              <a:rPr lang="pl-PL" i="1" dirty="0"/>
              <a:t>Wspieranie strategii niskoemisyjnych na terenie </a:t>
            </a:r>
            <a:endParaRPr lang="pl-PL" i="1" dirty="0" smtClean="0"/>
          </a:p>
          <a:p>
            <a:pPr algn="just"/>
            <a:r>
              <a:rPr lang="pl-PL" i="1" dirty="0"/>
              <a:t> </a:t>
            </a:r>
            <a:r>
              <a:rPr lang="pl-PL" i="1" dirty="0" smtClean="0"/>
              <a:t>     Gminy </a:t>
            </a:r>
            <a:r>
              <a:rPr lang="pl-PL" i="1" dirty="0"/>
              <a:t>Pobiedziska poprzez tworzenie kompleksowej infrastruktury…”;</a:t>
            </a:r>
          </a:p>
          <a:p>
            <a:pPr algn="just"/>
            <a:endParaRPr lang="pl-PL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pełnienie nadzorów budowlanych w ramach realizacji inwestycji realizowanych w oparciu o projekt: </a:t>
            </a:r>
            <a:r>
              <a:rPr lang="pl-PL" dirty="0" smtClean="0"/>
              <a:t>„</a:t>
            </a:r>
            <a:r>
              <a:rPr lang="pl-PL" i="1" dirty="0" smtClean="0"/>
              <a:t>Wspieranie </a:t>
            </a:r>
            <a:r>
              <a:rPr lang="pl-PL" i="1" dirty="0"/>
              <a:t>strategii niskoemisyjnych na terenie Gminy Pobiedziska….</a:t>
            </a:r>
            <a:r>
              <a:rPr lang="pl-PL" dirty="0"/>
              <a:t>”;</a:t>
            </a:r>
          </a:p>
          <a:p>
            <a:pPr algn="just"/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usługi pocztowe dla Urzędu Miasta i Gminy w Pobiedziskach – zgodnie z art. 138 o – usługi </a:t>
            </a:r>
            <a:r>
              <a:rPr lang="pl-PL" dirty="0" smtClean="0"/>
              <a:t>społeczne.</a:t>
            </a:r>
            <a:endParaRPr lang="pl-PL" dirty="0"/>
          </a:p>
        </p:txBody>
      </p:sp>
      <p:pic>
        <p:nvPicPr>
          <p:cNvPr id="5" name="Picture 6" descr="efrr_samorzad_k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20" y="4568505"/>
            <a:ext cx="8310245" cy="116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72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7842</TotalTime>
  <Words>2004</Words>
  <Application>Microsoft Office PowerPoint</Application>
  <PresentationFormat>Pokaz na ekranie (4:3)</PresentationFormat>
  <Paragraphs>342</Paragraphs>
  <Slides>36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7" baseType="lpstr">
      <vt:lpstr>Motyw pakietu Office</vt:lpstr>
      <vt:lpstr>Sprawozdanie z pracy  Burmistrza  Miasta i Gminy Pobiedziska  w okresie międzysesyjnym</vt:lpstr>
      <vt:lpstr>  Realizowane są umowy związane z: </vt:lpstr>
      <vt:lpstr>Realizowane są umowy związane z: </vt:lpstr>
      <vt:lpstr>Realizowane są umowy związane z: </vt:lpstr>
      <vt:lpstr>Realizowane są umowy związane z: </vt:lpstr>
      <vt:lpstr>Realizowane są umowy związane z: </vt:lpstr>
      <vt:lpstr>Realizowane są umowy związane z: </vt:lpstr>
      <vt:lpstr>Realizowane są umowy związane z: </vt:lpstr>
      <vt:lpstr> Przygotowywane są dokumenty do postępowania przetargowego na:  </vt:lpstr>
      <vt:lpstr> Ogłoszono postępowania przetargowe na budowę:  </vt:lpstr>
      <vt:lpstr> Rozstrzygnięto postępowania na: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Dziękuję za uwagę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 pracy Burmistrza  Miasta i Gminy Po</dc:title>
  <dc:creator>Artur Krysztofiak</dc:creator>
  <cp:lastModifiedBy>Iwona Tomaszewska</cp:lastModifiedBy>
  <cp:revision>1064</cp:revision>
  <cp:lastPrinted>2017-02-22T10:09:58Z</cp:lastPrinted>
  <dcterms:created xsi:type="dcterms:W3CDTF">2016-01-26T08:31:36Z</dcterms:created>
  <dcterms:modified xsi:type="dcterms:W3CDTF">2017-03-30T07:56:05Z</dcterms:modified>
</cp:coreProperties>
</file>