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95" r:id="rId3"/>
    <p:sldId id="396" r:id="rId4"/>
    <p:sldId id="399" r:id="rId5"/>
    <p:sldId id="336" r:id="rId6"/>
    <p:sldId id="386" r:id="rId7"/>
    <p:sldId id="334" r:id="rId8"/>
    <p:sldId id="388" r:id="rId9"/>
    <p:sldId id="420" r:id="rId10"/>
    <p:sldId id="365" r:id="rId11"/>
    <p:sldId id="363" r:id="rId12"/>
    <p:sldId id="408" r:id="rId13"/>
    <p:sldId id="421" r:id="rId14"/>
    <p:sldId id="389" r:id="rId15"/>
    <p:sldId id="349" r:id="rId16"/>
    <p:sldId id="415" r:id="rId17"/>
    <p:sldId id="416" r:id="rId18"/>
    <p:sldId id="417" r:id="rId19"/>
    <p:sldId id="418" r:id="rId20"/>
    <p:sldId id="419" r:id="rId21"/>
    <p:sldId id="329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C1F34-A98F-4314-B0BB-13483555CB5B}" type="datetimeFigureOut">
              <a:rPr lang="pl-PL" smtClean="0"/>
              <a:pPr/>
              <a:t>2017-08-07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94BC3-64E2-4C9E-AE7F-1C74F16E8A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8468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9FAB9-179D-4116-B695-C4479EE4FB07}" type="datetimeFigureOut">
              <a:rPr lang="pl-PL" smtClean="0"/>
              <a:pPr/>
              <a:t>2017-08-07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357174"/>
            <a:ext cx="7615262" cy="1143000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600200"/>
            <a:ext cx="7615262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9FAB9-179D-4116-B695-C4479EE4FB07}" type="datetimeFigureOut">
              <a:rPr lang="pl-PL" smtClean="0"/>
              <a:pPr/>
              <a:t>2017-08-07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 userDrawn="1"/>
        </p:nvSpPr>
        <p:spPr>
          <a:xfrm>
            <a:off x="0" y="500042"/>
            <a:ext cx="928662" cy="1071570"/>
          </a:xfrm>
          <a:prstGeom prst="rect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9FAB9-179D-4116-B695-C4479EE4FB07}" type="datetimeFigureOut">
              <a:rPr lang="pl-PL" smtClean="0"/>
              <a:pPr/>
              <a:t>2017-08-07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9FAB9-179D-4116-B695-C4479EE4FB07}" type="datetimeFigureOut">
              <a:rPr lang="pl-PL" smtClean="0"/>
              <a:pPr/>
              <a:t>2017-08-07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az 26" descr="Obraz1.jpg"/>
          <p:cNvPicPr>
            <a:picLocks noChangeAspect="1"/>
          </p:cNvPicPr>
          <p:nvPr/>
        </p:nvPicPr>
        <p:blipFill>
          <a:blip r:embed="rId6" cstate="print"/>
          <a:srcRect t="123" r="7247" b="3027"/>
          <a:stretch>
            <a:fillRect/>
          </a:stretch>
        </p:blipFill>
        <p:spPr>
          <a:xfrm>
            <a:off x="0" y="0"/>
            <a:ext cx="9135532" cy="6858000"/>
          </a:xfrm>
          <a:prstGeom prst="rect">
            <a:avLst/>
          </a:prstGeom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000100" y="357174"/>
            <a:ext cx="76867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00100" y="1600200"/>
            <a:ext cx="76867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tekst</a:t>
            </a:r>
          </a:p>
          <a:p>
            <a:pPr lvl="1"/>
            <a:r>
              <a:rPr lang="pl-PL" dirty="0" smtClean="0"/>
              <a:t>Drugi poziom tekstu</a:t>
            </a:r>
          </a:p>
          <a:p>
            <a:pPr lvl="2"/>
            <a:r>
              <a:rPr lang="pl-PL" dirty="0" smtClean="0"/>
              <a:t>Trzeci poziom tekstu</a:t>
            </a:r>
          </a:p>
          <a:p>
            <a:pPr lvl="3"/>
            <a:r>
              <a:rPr lang="pl-PL" dirty="0" smtClean="0"/>
              <a:t>Czwarty poziom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pic>
        <p:nvPicPr>
          <p:cNvPr id="9" name="Obraz 8" descr="dekor2.png"/>
          <p:cNvPicPr>
            <a:picLocks noChangeAspect="1"/>
          </p:cNvPicPr>
          <p:nvPr/>
        </p:nvPicPr>
        <p:blipFill>
          <a:blip r:embed="rId7" cstate="print"/>
          <a:srcRect l="470" t="31482" b="38888"/>
          <a:stretch>
            <a:fillRect/>
          </a:stretch>
        </p:blipFill>
        <p:spPr>
          <a:xfrm>
            <a:off x="0" y="554638"/>
            <a:ext cx="937627" cy="945528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0" y="6237312"/>
            <a:ext cx="9135532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43" y="6235714"/>
            <a:ext cx="5268846" cy="6228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spcBef>
          <a:spcPct val="20000"/>
        </a:spcBef>
        <a:buSzPct val="70000"/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fosgw.poznan.pl/oferta-finansowania/osoby-fizyczne/aktualne-nabory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wfosgw.poznan.pl/doradztwo-energetyczn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fosgw.poznan.pl/" TargetMode="External"/><Relationship Id="rId4" Type="http://schemas.openxmlformats.org/officeDocument/2006/relationships/hyperlink" Target="mailto:kinga.switalska@wfosgw.poznan.p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83" y="6030570"/>
            <a:ext cx="6961632" cy="822960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074" name="Picture 2" descr="H:\Grupy\DL\FOTOLIA\Fotolia_65208503_M.jpg"/>
          <p:cNvPicPr>
            <a:picLocks noChangeAspect="1" noChangeArrowheads="1"/>
          </p:cNvPicPr>
          <p:nvPr/>
        </p:nvPicPr>
        <p:blipFill rotWithShape="1">
          <a:blip r:embed="rId3" cstate="print"/>
          <a:srcRect r="3760" b="4876"/>
          <a:stretch/>
        </p:blipFill>
        <p:spPr bwMode="auto">
          <a:xfrm>
            <a:off x="-1" y="-26637"/>
            <a:ext cx="9144001" cy="6047925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0" y="3717032"/>
            <a:ext cx="9144000" cy="684518"/>
          </a:xfrm>
          <a:prstGeom prst="rect">
            <a:avLst/>
          </a:prstGeom>
          <a:solidFill>
            <a:schemeClr val="bg1">
              <a:lumMod val="95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 30"/>
          <p:cNvSpPr/>
          <p:nvPr/>
        </p:nvSpPr>
        <p:spPr>
          <a:xfrm>
            <a:off x="0" y="2132856"/>
            <a:ext cx="9144000" cy="1285884"/>
          </a:xfrm>
          <a:prstGeom prst="rect">
            <a:avLst/>
          </a:prstGeom>
          <a:solidFill>
            <a:schemeClr val="bg1">
              <a:lumMod val="75000"/>
              <a:alpha val="6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ole tekstowe 25"/>
          <p:cNvSpPr txBox="1"/>
          <p:nvPr/>
        </p:nvSpPr>
        <p:spPr>
          <a:xfrm>
            <a:off x="251520" y="3717032"/>
            <a:ext cx="86409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900" i="1" dirty="0" smtClean="0">
                <a:latin typeface="+mj-lt"/>
                <a:cs typeface="Arial" pitchFamily="34" charset="0"/>
              </a:rPr>
              <a:t>Ogólnopolski system wsparcia doradczego dla sektora publicznego, mieszkaniowego oraz przedsiębiorstw w zakresie efektywności energetycznej oraz OZE</a:t>
            </a:r>
            <a:endParaRPr lang="pl-PL" sz="1900" i="1" dirty="0">
              <a:latin typeface="+mj-lt"/>
              <a:cs typeface="Arial" pitchFamily="34" charset="0"/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0" y="2276872"/>
            <a:ext cx="886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dirty="0" smtClean="0"/>
              <a:t>      Wojewódzki Fundusz Ochrony Środowiska i Gospodarki Wodnej w Poznaniu:</a:t>
            </a:r>
            <a:endParaRPr lang="pl-PL" sz="1800" dirty="0"/>
          </a:p>
        </p:txBody>
      </p:sp>
      <p:sp>
        <p:nvSpPr>
          <p:cNvPr id="33" name="pole tekstowe 32"/>
          <p:cNvSpPr txBox="1"/>
          <p:nvPr/>
        </p:nvSpPr>
        <p:spPr>
          <a:xfrm>
            <a:off x="539552" y="2636912"/>
            <a:ext cx="8352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b="1" dirty="0" smtClean="0"/>
              <a:t>„Nowe </a:t>
            </a:r>
            <a:r>
              <a:rPr lang="pl-PL" sz="2200" b="1" dirty="0"/>
              <a:t>programy priorytetowe WFOŚiGW w Poznaniu dla osób fizycznych w zakresie energooszczędności” </a:t>
            </a:r>
            <a:r>
              <a:rPr lang="pl-PL" sz="2400" dirty="0"/>
              <a:t/>
            </a:r>
            <a:br>
              <a:rPr lang="pl-PL" sz="2400" dirty="0"/>
            </a:br>
            <a:endParaRPr lang="pl-PL" sz="2200" dirty="0"/>
          </a:p>
        </p:txBody>
      </p:sp>
      <p:sp>
        <p:nvSpPr>
          <p:cNvPr id="13" name="Symbol zastępczy zawartości 2"/>
          <p:cNvSpPr txBox="1">
            <a:spLocks/>
          </p:cNvSpPr>
          <p:nvPr/>
        </p:nvSpPr>
        <p:spPr>
          <a:xfrm>
            <a:off x="4932040" y="4869160"/>
            <a:ext cx="4176464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2100" dirty="0" smtClean="0">
                <a:solidFill>
                  <a:srgbClr val="FFFF00"/>
                </a:solidFill>
              </a:rPr>
              <a:t>Kinga Świtalska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2200" dirty="0" smtClean="0">
                <a:solidFill>
                  <a:srgbClr val="FFFF00"/>
                </a:solidFill>
              </a:rPr>
              <a:t>Zespół Doradców Energetycznych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9625" y="6237312"/>
            <a:ext cx="9135532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66" y="6030570"/>
            <a:ext cx="6961632" cy="82296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357174"/>
            <a:ext cx="761526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 smtClean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Wymiana </a:t>
            </a:r>
            <a:r>
              <a:rPr lang="pl-PL" altLang="pl-PL" sz="2800" dirty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źródła ciepła w budynkach jednorodzinnych </a:t>
            </a:r>
            <a:br>
              <a:rPr lang="pl-PL" altLang="pl-PL" sz="2800" dirty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pl-PL" altLang="pl-PL" sz="2800" dirty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 lokalach mieszkalnych „PIECYK – 2017”</a:t>
            </a:r>
            <a:endParaRPr lang="pl-PL" sz="2800" dirty="0">
              <a:solidFill>
                <a:srgbClr val="95CA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600200"/>
            <a:ext cx="7615262" cy="4525963"/>
          </a:xfrm>
        </p:spPr>
        <p:txBody>
          <a:bodyPr>
            <a:normAutofit/>
          </a:bodyPr>
          <a:lstStyle/>
          <a:p>
            <a:pPr marL="0" indent="0"/>
            <a:endParaRPr lang="pl-PL" dirty="0"/>
          </a:p>
          <a:p>
            <a:pPr marL="90488" indent="-90488"/>
            <a:r>
              <a:rPr lang="pl-PL" u="sng" dirty="0"/>
              <a:t>Rodzaje </a:t>
            </a:r>
            <a:r>
              <a:rPr lang="pl-PL" u="sng" dirty="0" smtClean="0"/>
              <a:t>przedsięwzięć:</a:t>
            </a:r>
            <a:r>
              <a:rPr lang="pl-PL" dirty="0"/>
              <a:t> </a:t>
            </a:r>
            <a:r>
              <a:rPr lang="pl-PL" b="1" dirty="0" smtClean="0"/>
              <a:t>Modernizacja/wymiana </a:t>
            </a:r>
            <a:r>
              <a:rPr lang="pl-PL" b="1" dirty="0"/>
              <a:t>źródła ciepła </a:t>
            </a:r>
            <a:r>
              <a:rPr lang="pl-PL" b="1" dirty="0" smtClean="0"/>
              <a:t>wraz                            z </a:t>
            </a:r>
            <a:r>
              <a:rPr lang="pl-PL" b="1" dirty="0"/>
              <a:t>ewentualną modernizacją/wymianą instalacji c.o. i c.w.u. </a:t>
            </a:r>
            <a:r>
              <a:rPr lang="pl-PL" dirty="0"/>
              <a:t>w tym </a:t>
            </a:r>
            <a:r>
              <a:rPr lang="pl-PL" dirty="0" smtClean="0"/>
              <a:t>zakup i </a:t>
            </a:r>
            <a:r>
              <a:rPr lang="pl-PL" dirty="0"/>
              <a:t>montaż:</a:t>
            </a:r>
          </a:p>
          <a:p>
            <a:pPr marL="90488" indent="-90488">
              <a:spcAft>
                <a:spcPts val="600"/>
              </a:spcAft>
              <a:buFont typeface="Wingdings" pitchFamily="2" charset="2"/>
              <a:buChar char="Ø"/>
            </a:pPr>
            <a:r>
              <a:rPr lang="pl-PL" dirty="0"/>
              <a:t> </a:t>
            </a:r>
            <a:r>
              <a:rPr lang="pl-PL" dirty="0" smtClean="0"/>
              <a:t> kotłów olejowych</a:t>
            </a:r>
            <a:endParaRPr lang="pl-PL" dirty="0"/>
          </a:p>
          <a:p>
            <a:pPr marL="90488" indent="-90488">
              <a:spcAft>
                <a:spcPts val="600"/>
              </a:spcAft>
              <a:buFont typeface="Wingdings" pitchFamily="2" charset="2"/>
              <a:buChar char="Ø"/>
            </a:pPr>
            <a:r>
              <a:rPr lang="pl-PL" dirty="0"/>
              <a:t> </a:t>
            </a:r>
            <a:r>
              <a:rPr lang="pl-PL" dirty="0" smtClean="0"/>
              <a:t> kotłów gazowych</a:t>
            </a:r>
            <a:endParaRPr lang="pl-PL" dirty="0"/>
          </a:p>
          <a:p>
            <a:pPr marL="90488" indent="-90488">
              <a:spcAft>
                <a:spcPts val="600"/>
              </a:spcAft>
              <a:buFont typeface="Wingdings" pitchFamily="2" charset="2"/>
              <a:buChar char="Ø"/>
            </a:pPr>
            <a:r>
              <a:rPr lang="pl-PL" dirty="0"/>
              <a:t> </a:t>
            </a:r>
            <a:r>
              <a:rPr lang="pl-PL" dirty="0" smtClean="0"/>
              <a:t> kotłów </a:t>
            </a:r>
            <a:r>
              <a:rPr lang="pl-PL" dirty="0"/>
              <a:t>gazowo – </a:t>
            </a:r>
            <a:r>
              <a:rPr lang="pl-PL" dirty="0" smtClean="0"/>
              <a:t>olejowych</a:t>
            </a:r>
            <a:endParaRPr lang="pl-PL" dirty="0"/>
          </a:p>
          <a:p>
            <a:pPr marL="90488" indent="-90488">
              <a:spcAft>
                <a:spcPts val="600"/>
              </a:spcAft>
              <a:buFont typeface="Wingdings" pitchFamily="2" charset="2"/>
              <a:buChar char="Ø"/>
            </a:pPr>
            <a:r>
              <a:rPr lang="pl-PL" dirty="0"/>
              <a:t> </a:t>
            </a:r>
            <a:r>
              <a:rPr lang="pl-PL" dirty="0" smtClean="0"/>
              <a:t> ogrzewania elektrycznego</a:t>
            </a:r>
            <a:endParaRPr lang="pl-PL" dirty="0"/>
          </a:p>
          <a:p>
            <a:pPr marL="90488" indent="-90488">
              <a:spcAft>
                <a:spcPts val="600"/>
              </a:spcAft>
              <a:buFont typeface="Wingdings" pitchFamily="2" charset="2"/>
              <a:buChar char="Ø"/>
            </a:pPr>
            <a:r>
              <a:rPr lang="pl-PL" dirty="0"/>
              <a:t> </a:t>
            </a:r>
            <a:r>
              <a:rPr lang="pl-PL" dirty="0" smtClean="0"/>
              <a:t> wymiennika </a:t>
            </a:r>
            <a:r>
              <a:rPr lang="pl-PL" dirty="0"/>
              <a:t>ciepła/węzła </a:t>
            </a:r>
            <a:r>
              <a:rPr lang="pl-PL" dirty="0" smtClean="0"/>
              <a:t>cieplnego</a:t>
            </a:r>
            <a:endParaRPr lang="pl-PL" dirty="0"/>
          </a:p>
          <a:p>
            <a:pPr marL="90488" indent="-90488">
              <a:spcAft>
                <a:spcPts val="600"/>
              </a:spcAft>
              <a:buFont typeface="Wingdings" pitchFamily="2" charset="2"/>
              <a:buChar char="Ø"/>
            </a:pPr>
            <a:r>
              <a:rPr lang="pl-PL" dirty="0"/>
              <a:t> </a:t>
            </a:r>
            <a:r>
              <a:rPr lang="pl-PL" dirty="0" smtClean="0"/>
              <a:t> kotłów </a:t>
            </a:r>
            <a:r>
              <a:rPr lang="pl-PL" dirty="0"/>
              <a:t>na paliwa stałe </a:t>
            </a:r>
            <a:r>
              <a:rPr lang="pl-PL" dirty="0" smtClean="0"/>
              <a:t>(spełniających określone warunki - 5 klasa wg normy PN-EN 303-5:2012).</a:t>
            </a:r>
            <a:endParaRPr lang="pl-PL" dirty="0"/>
          </a:p>
          <a:p>
            <a:pPr marL="0" indent="0"/>
            <a:endParaRPr lang="pl-PL" alt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40700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615262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 smtClean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Wymiana </a:t>
            </a:r>
            <a:r>
              <a:rPr lang="pl-PL" altLang="pl-PL" sz="2800" dirty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źródła ciepła w budynkach jednorodzinnych </a:t>
            </a:r>
            <a:br>
              <a:rPr lang="pl-PL" altLang="pl-PL" sz="2800" dirty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pl-PL" altLang="pl-PL" sz="2800" dirty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 lokalach mieszkalnych „PIECYK – 2017”</a:t>
            </a:r>
            <a:r>
              <a:rPr lang="pl-PL" altLang="pl-PL" sz="28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pl-PL" altLang="pl-PL" sz="28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628800"/>
            <a:ext cx="7776864" cy="4680521"/>
          </a:xfrm>
        </p:spPr>
        <p:txBody>
          <a:bodyPr>
            <a:normAutofit/>
          </a:bodyPr>
          <a:lstStyle/>
          <a:p>
            <a:r>
              <a:rPr lang="pl-PL" sz="2200" u="sng" dirty="0"/>
              <a:t>Warunki dofinansowania:</a:t>
            </a:r>
          </a:p>
          <a:p>
            <a:pPr>
              <a:buFont typeface="Wingdings" pitchFamily="2" charset="2"/>
              <a:buChar char="Ø"/>
            </a:pPr>
            <a:r>
              <a:rPr lang="pl-PL" sz="2100" dirty="0"/>
              <a:t>Intensywność dofinansowania </a:t>
            </a:r>
            <a:r>
              <a:rPr lang="pl-PL" sz="2100" b="1" dirty="0"/>
              <a:t>do 100% kosztów </a:t>
            </a:r>
            <a:r>
              <a:rPr lang="pl-PL" sz="2100" b="1" dirty="0" smtClean="0"/>
              <a:t>kwalifikowanych</a:t>
            </a:r>
          </a:p>
          <a:p>
            <a:pPr>
              <a:buFont typeface="Wingdings" pitchFamily="2" charset="2"/>
              <a:buChar char="Ø"/>
            </a:pPr>
            <a:r>
              <a:rPr lang="pl-PL" sz="2100" dirty="0" smtClean="0"/>
              <a:t>Pożyczka </a:t>
            </a:r>
            <a:r>
              <a:rPr lang="pl-PL" sz="2100" dirty="0"/>
              <a:t>z możliwością umorzenia </a:t>
            </a:r>
            <a:r>
              <a:rPr lang="pl-PL" sz="2100" b="1" dirty="0"/>
              <a:t>do 40</a:t>
            </a:r>
            <a:r>
              <a:rPr lang="pl-PL" sz="2100" b="1" dirty="0" smtClean="0"/>
              <a:t>%</a:t>
            </a:r>
            <a:endParaRPr lang="pl-PL" sz="2100" dirty="0"/>
          </a:p>
          <a:p>
            <a:pPr>
              <a:buFont typeface="Wingdings" pitchFamily="2" charset="2"/>
              <a:buChar char="Ø"/>
            </a:pPr>
            <a:r>
              <a:rPr lang="pl-PL" sz="2100" dirty="0" smtClean="0"/>
              <a:t>Pożyczka </a:t>
            </a:r>
            <a:r>
              <a:rPr lang="pl-PL" sz="2100" dirty="0"/>
              <a:t>może podlegać częściowemu umorzeniu po spłacie 60% wypłaconej kwoty pożyczki </a:t>
            </a:r>
          </a:p>
          <a:p>
            <a:pPr marL="285750" lvl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pl-PL" sz="2100" dirty="0" smtClean="0">
                <a:cs typeface="Times New Roman" panose="02020603050405020304" pitchFamily="18" charset="0"/>
              </a:rPr>
              <a:t>Oprocentowanie - nie </a:t>
            </a:r>
            <a:r>
              <a:rPr lang="pl-PL" sz="2100" dirty="0">
                <a:cs typeface="Times New Roman" panose="02020603050405020304" pitchFamily="18" charset="0"/>
              </a:rPr>
              <a:t>mniej niż </a:t>
            </a:r>
            <a:r>
              <a:rPr lang="pl-PL" sz="2100" b="1" dirty="0">
                <a:cs typeface="Times New Roman" panose="02020603050405020304" pitchFamily="18" charset="0"/>
              </a:rPr>
              <a:t>2,8% </a:t>
            </a:r>
            <a:r>
              <a:rPr lang="pl-PL" sz="2100" dirty="0">
                <a:cs typeface="Times New Roman" panose="02020603050405020304" pitchFamily="18" charset="0"/>
              </a:rPr>
              <a:t>w stosunku </a:t>
            </a:r>
            <a:r>
              <a:rPr lang="pl-PL" sz="2100" dirty="0" smtClean="0">
                <a:cs typeface="Times New Roman" panose="02020603050405020304" pitchFamily="18" charset="0"/>
              </a:rPr>
              <a:t>rocznym</a:t>
            </a:r>
            <a:endParaRPr lang="pl-PL" sz="2100" dirty="0">
              <a:cs typeface="Times New Roman" panose="02020603050405020304" pitchFamily="18" charset="0"/>
            </a:endParaRPr>
          </a:p>
          <a:p>
            <a:pPr marL="285750" lvl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pl-PL" sz="2100" dirty="0">
                <a:cs typeface="Times New Roman" panose="02020603050405020304" pitchFamily="18" charset="0"/>
              </a:rPr>
              <a:t>Minimalny okres spłaty wynosi 2 lata od wypłaty ostatniej </a:t>
            </a:r>
            <a:r>
              <a:rPr lang="pl-PL" sz="2100" dirty="0" smtClean="0">
                <a:cs typeface="Times New Roman" panose="02020603050405020304" pitchFamily="18" charset="0"/>
              </a:rPr>
              <a:t>transzy</a:t>
            </a:r>
            <a:endParaRPr lang="pl-PL" sz="2100" dirty="0">
              <a:cs typeface="Times New Roman" panose="02020603050405020304" pitchFamily="18" charset="0"/>
            </a:endParaRPr>
          </a:p>
          <a:p>
            <a:pPr marL="285750" lvl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pl-PL" sz="2100" dirty="0">
                <a:cs typeface="Times New Roman" panose="02020603050405020304" pitchFamily="18" charset="0"/>
              </a:rPr>
              <a:t>Maksymalny okres  trwania umowy pożyczki wynosi </a:t>
            </a:r>
            <a:r>
              <a:rPr lang="pl-PL" sz="2100" b="1" dirty="0">
                <a:cs typeface="Times New Roman" panose="02020603050405020304" pitchFamily="18" charset="0"/>
              </a:rPr>
              <a:t>15 lat </a:t>
            </a:r>
            <a:r>
              <a:rPr lang="pl-PL" sz="2100" dirty="0">
                <a:cs typeface="Times New Roman" panose="02020603050405020304" pitchFamily="18" charset="0"/>
              </a:rPr>
              <a:t>od daty jej </a:t>
            </a:r>
            <a:r>
              <a:rPr lang="pl-PL" sz="2100" dirty="0" smtClean="0">
                <a:cs typeface="Times New Roman" panose="02020603050405020304" pitchFamily="18" charset="0"/>
              </a:rPr>
              <a:t>zawarcia</a:t>
            </a:r>
            <a:endParaRPr lang="pl-PL" sz="2100" dirty="0">
              <a:cs typeface="Times New Roman" panose="02020603050405020304" pitchFamily="18" charset="0"/>
            </a:endParaRPr>
          </a:p>
          <a:p>
            <a:pPr marL="285750" lvl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pl-PL" sz="2100" dirty="0">
                <a:cs typeface="Times New Roman" panose="02020603050405020304" pitchFamily="18" charset="0"/>
              </a:rPr>
              <a:t>Karencja w spłacie: nie dłuższa niż 3 miesiące od zakończenia </a:t>
            </a:r>
            <a:r>
              <a:rPr lang="pl-PL" sz="2100" dirty="0" smtClean="0">
                <a:cs typeface="Times New Roman" panose="02020603050405020304" pitchFamily="18" charset="0"/>
              </a:rPr>
              <a:t>przedsięwzięcia</a:t>
            </a:r>
            <a:endParaRPr lang="pl-PL" sz="2100" dirty="0">
              <a:cs typeface="Times New Roman" panose="02020603050405020304" pitchFamily="18" charset="0"/>
            </a:endParaRPr>
          </a:p>
          <a:p>
            <a:pPr lvl="1" algn="ctr">
              <a:buClr>
                <a:srgbClr val="000000"/>
              </a:buClr>
              <a:buNone/>
            </a:pPr>
            <a:r>
              <a:rPr lang="pl-PL" altLang="pl-PL" sz="1600" dirty="0">
                <a:latin typeface="Calibri" panose="020F0502020204030204" pitchFamily="34" charset="0"/>
              </a:rPr>
              <a:t>	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219294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404813"/>
            <a:ext cx="7920037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2800" dirty="0" smtClean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Wymiana źródła ciepła w budynkach jednorodzinnych </a:t>
            </a:r>
            <a:br>
              <a:rPr lang="pl-PL" altLang="pl-PL" sz="2800" dirty="0" smtClean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altLang="pl-PL" sz="2800" dirty="0" smtClean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lokalach mieszkalnych „PIECYK – 2017”</a:t>
            </a:r>
            <a:endParaRPr lang="pl-PL" sz="2800" dirty="0"/>
          </a:p>
        </p:txBody>
      </p:sp>
      <p:sp>
        <p:nvSpPr>
          <p:cNvPr id="21507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17671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pl-PL" b="1" smtClean="0"/>
              <a:t>Przykładowe koszty kwalifikowane: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sz="1900" smtClean="0"/>
              <a:t>zakup, montaż i uruchomienie fabrycznie nowych materiałów i urządzeń związanych z modernizacją źródła emisji,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sz="1900" smtClean="0"/>
              <a:t>roboty budowlano-montażowe związane z modernizacją źródła emisji wraz z oprzyrządowaniem, w tym montaż: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sz="1900" smtClean="0"/>
              <a:t>wykonanie przyłącza gazu do kotłowni wraz z wewnętrzną instalacją gazową,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sz="1900" smtClean="0"/>
              <a:t>wewnętrzną instalację centralnego ogrzewania i c.w.u.,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sz="1900" smtClean="0"/>
              <a:t>wykonanie instalacji elektrycznej związanej z montażem ogrzewania elektrycznego,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sz="1900" smtClean="0"/>
              <a:t>rozruch mechaniczny i technologiczny,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sz="1900" smtClean="0"/>
              <a:t>podatek od towarów i usług (VAT), jeżeli Wnioskodawca nie ma prawnej możliwości jego odliczenia lub odzyskania,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sz="1900" smtClean="0"/>
              <a:t>koszt wykonania dokumentacji projektowej (jeżeli jest wymagana).</a:t>
            </a:r>
          </a:p>
          <a:p>
            <a:pPr eaLnBrk="1" hangingPunct="1">
              <a:buFont typeface="Arial" pitchFamily="34" charset="0"/>
              <a:buChar char="•"/>
            </a:pPr>
            <a:endParaRPr lang="pl-PL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116632"/>
            <a:ext cx="7615262" cy="1143000"/>
          </a:xfrm>
        </p:spPr>
        <p:txBody>
          <a:bodyPr>
            <a:normAutofit/>
          </a:bodyPr>
          <a:lstStyle/>
          <a:p>
            <a:r>
              <a:rPr lang="pl-PL" sz="4400" dirty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Zabezpieczenie pożyczki</a:t>
            </a:r>
            <a:endParaRPr lang="pl-PL" sz="4400" dirty="0">
              <a:solidFill>
                <a:srgbClr val="95CA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txBody>
          <a:bodyPr>
            <a:noAutofit/>
          </a:bodyPr>
          <a:lstStyle/>
          <a:p>
            <a:r>
              <a:rPr lang="pl-PL" sz="1800" b="1" dirty="0"/>
              <a:t>Prawne zabezpieczenie spłaty pożyczki przez Beneficjenta stanowią: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800" dirty="0"/>
              <a:t>weksel własny "in blanco" wraz z deklaracją wekslową (zabezpieczenie obowiązkowe),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800" dirty="0"/>
              <a:t>gwarancja bankowa,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800" dirty="0"/>
              <a:t>hipoteka – wyłącznie w przypadku nieruchomości wolnych od jakichkolwiek obciążeń na rzecz osób trzecich,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800" dirty="0"/>
              <a:t>blokada środków pieniężnych na rachunku bankowym.</a:t>
            </a:r>
          </a:p>
          <a:p>
            <a:r>
              <a:rPr lang="pl-PL" sz="1800" dirty="0"/>
              <a:t> </a:t>
            </a:r>
          </a:p>
          <a:p>
            <a:r>
              <a:rPr lang="pl-PL" sz="1800" dirty="0"/>
              <a:t>Beneficjent jest zobowiązany udzielić co najmniej dwóch zabezpieczeń pożyczki, przy czym wartość minimalna zabezpieczenia innego niż weksel własny „in blanco” wraz z deklaracją wekslową powinna być równa kwocie pożyczki </a:t>
            </a:r>
            <a:r>
              <a:rPr lang="pl-PL" sz="1800" b="1" dirty="0"/>
              <a:t>powiększonej o 30</a:t>
            </a:r>
            <a:r>
              <a:rPr lang="pl-PL" sz="1800" b="1" dirty="0" smtClean="0"/>
              <a:t>%</a:t>
            </a:r>
            <a:r>
              <a:rPr lang="pl-PL" sz="1800" dirty="0" smtClean="0"/>
              <a:t>.</a:t>
            </a:r>
            <a:endParaRPr lang="pl-PL" sz="1800" dirty="0"/>
          </a:p>
          <a:p>
            <a:r>
              <a:rPr lang="pl-PL" sz="1800" dirty="0"/>
              <a:t>W przypadku pożyczki w wysokości </a:t>
            </a:r>
            <a:r>
              <a:rPr lang="pl-PL" sz="1800" b="1" dirty="0"/>
              <a:t>do 15 000 zł</a:t>
            </a:r>
            <a:r>
              <a:rPr lang="pl-PL" sz="1800" dirty="0"/>
              <a:t>, wymagane zabezpieczenie spłaty pożyczki przez Beneficjenta stanowi wyłącznie weksel własny "in blanco" wraz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z </a:t>
            </a:r>
            <a:r>
              <a:rPr lang="pl-PL" sz="1800" dirty="0"/>
              <a:t>deklaracją wekslową</a:t>
            </a:r>
            <a:r>
              <a:rPr lang="pl-PL" sz="1800" dirty="0" smtClean="0"/>
              <a:t>.</a:t>
            </a:r>
            <a:r>
              <a:rPr lang="pl-PL" sz="1800" dirty="0"/>
              <a:t> </a:t>
            </a:r>
          </a:p>
          <a:p>
            <a:r>
              <a:rPr lang="pl-PL" sz="1800" dirty="0"/>
              <a:t>W przypadku wystąpienia </a:t>
            </a:r>
            <a:r>
              <a:rPr lang="pl-PL" sz="1800" dirty="0" err="1"/>
              <a:t>Współpożyczkobiorcy</a:t>
            </a:r>
            <a:r>
              <a:rPr lang="pl-PL" sz="1800" dirty="0"/>
              <a:t> </a:t>
            </a:r>
            <a:r>
              <a:rPr lang="pl-PL" sz="1800" b="1" dirty="0"/>
              <a:t>obowiązkowe jest dodatkowe zabezpieczenie</a:t>
            </a:r>
            <a:r>
              <a:rPr lang="pl-PL" sz="1800" dirty="0"/>
              <a:t> w formie poręczenia wekslowego </a:t>
            </a:r>
            <a:r>
              <a:rPr lang="pl-PL" sz="1800" dirty="0" err="1"/>
              <a:t>Współpożyczkobiorcy</a:t>
            </a:r>
            <a:r>
              <a:rPr lang="pl-PL" sz="1800" dirty="0" smtClean="0"/>
              <a:t>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812874576"/>
      </p:ext>
    </p:extLst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357174"/>
            <a:ext cx="7615262" cy="1559658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Wymiana źródła ciepła w budynkach jednorodzinnych </a:t>
            </a:r>
            <a:br>
              <a:rPr lang="pl-PL" altLang="pl-PL" sz="2800" dirty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pl-PL" altLang="pl-PL" sz="2800" dirty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 lokalach mieszkalnych „PIECYK – </a:t>
            </a:r>
            <a:r>
              <a:rPr lang="pl-PL" altLang="pl-PL" sz="2800" dirty="0" smtClean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2017”</a:t>
            </a:r>
            <a:endParaRPr lang="pl-PL" sz="2800" dirty="0">
              <a:solidFill>
                <a:srgbClr val="95CA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2060848"/>
            <a:ext cx="7615262" cy="3960440"/>
          </a:xfrm>
        </p:spPr>
        <p:txBody>
          <a:bodyPr>
            <a:normAutofit/>
          </a:bodyPr>
          <a:lstStyle/>
          <a:p>
            <a:pPr lvl="0" algn="ctr"/>
            <a:r>
              <a:rPr lang="pl-PL" sz="2800" b="1" dirty="0" smtClean="0"/>
              <a:t>W </a:t>
            </a:r>
            <a:r>
              <a:rPr lang="pl-PL" sz="2800" b="1" dirty="0"/>
              <a:t>przypadku likwidacji kotłów węglowych, miałowych, koksowych dodatkowo należy przedłożyć </a:t>
            </a:r>
            <a:r>
              <a:rPr lang="pl-PL" sz="2800" b="1" dirty="0">
                <a:solidFill>
                  <a:srgbClr val="C00000"/>
                </a:solidFill>
              </a:rPr>
              <a:t>dokument przyjęcia odpadów </a:t>
            </a:r>
            <a:r>
              <a:rPr lang="pl-PL" sz="2800" b="1" dirty="0"/>
              <a:t>przez punkt skupu złomu lub </a:t>
            </a:r>
            <a:r>
              <a:rPr lang="pl-PL" sz="2800" b="1" dirty="0">
                <a:solidFill>
                  <a:srgbClr val="C00000"/>
                </a:solidFill>
              </a:rPr>
              <a:t>dokument </a:t>
            </a:r>
            <a:br>
              <a:rPr lang="pl-PL" sz="2800" b="1" dirty="0">
                <a:solidFill>
                  <a:srgbClr val="C00000"/>
                </a:solidFill>
              </a:rPr>
            </a:br>
            <a:r>
              <a:rPr lang="pl-PL" sz="2800" b="1" dirty="0">
                <a:solidFill>
                  <a:srgbClr val="C00000"/>
                </a:solidFill>
              </a:rPr>
              <a:t>z przekazania kotła do unieszkodliwienia</a:t>
            </a:r>
            <a:r>
              <a:rPr lang="pl-PL" sz="2800" b="1" dirty="0" smtClean="0">
                <a:solidFill>
                  <a:srgbClr val="C00000"/>
                </a:solidFill>
              </a:rPr>
              <a:t>.</a:t>
            </a:r>
          </a:p>
          <a:p>
            <a:pPr lvl="0" algn="ctr"/>
            <a:r>
              <a:rPr lang="pl-PL" sz="2800" b="1" dirty="0" smtClean="0">
                <a:solidFill>
                  <a:srgbClr val="C00000"/>
                </a:solidFill>
              </a:rPr>
              <a:t> </a:t>
            </a:r>
          </a:p>
          <a:p>
            <a:pPr lvl="0" algn="ctr"/>
            <a:r>
              <a:rPr lang="pl-PL" sz="2400" b="1" dirty="0" smtClean="0"/>
              <a:t>W </a:t>
            </a:r>
            <a:r>
              <a:rPr lang="pl-PL" sz="2400" b="1" dirty="0"/>
              <a:t>uzasadnionych przypadkach możliwe jest odstąpienie od wskazanego warunku, przy czym konieczne jest odłączenie pieca od przewodu kominowego.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904957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615262" cy="720080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 i sposób składania wniosków   </a:t>
            </a:r>
            <a:endParaRPr lang="pl-PL" sz="2800" dirty="0">
              <a:solidFill>
                <a:srgbClr val="95CA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639341"/>
            <a:ext cx="8191326" cy="5102027"/>
          </a:xfrm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§"/>
              <a:defRPr/>
            </a:pPr>
            <a:endParaRPr lang="pl-PL" b="1" dirty="0" smtClean="0">
              <a:solidFill>
                <a:srgbClr val="C00000"/>
              </a:solidFill>
            </a:endParaRPr>
          </a:p>
          <a:p>
            <a:pPr marL="0" indent="0" algn="l">
              <a:defRPr/>
            </a:pPr>
            <a:endParaRPr lang="pl-PL" b="1" dirty="0">
              <a:solidFill>
                <a:srgbClr val="C00000"/>
              </a:solidFill>
            </a:endParaRPr>
          </a:p>
          <a:p>
            <a:pPr marL="0" indent="0" algn="ctr">
              <a:defRPr/>
            </a:pPr>
            <a:r>
              <a:rPr lang="x-none" sz="2400" b="1"/>
              <a:t>Termin, sposób składania i rozpatrywania wniosków, określony </a:t>
            </a:r>
            <a:r>
              <a:rPr lang="x-none" sz="2400" b="1" smtClean="0"/>
              <a:t>zostanie</a:t>
            </a:r>
            <a:r>
              <a:rPr lang="pl-PL" sz="2400" b="1" dirty="0" smtClean="0"/>
              <a:t> </a:t>
            </a:r>
            <a:r>
              <a:rPr lang="x-none" sz="2400" b="1" smtClean="0">
                <a:solidFill>
                  <a:srgbClr val="C00000"/>
                </a:solidFill>
              </a:rPr>
              <a:t>w</a:t>
            </a:r>
            <a:r>
              <a:rPr lang="x-none" sz="2400" b="1">
                <a:solidFill>
                  <a:srgbClr val="C00000"/>
                </a:solidFill>
              </a:rPr>
              <a:t> ogłoszeniu o naborze </a:t>
            </a:r>
            <a:r>
              <a:rPr lang="x-none" sz="2400" b="1" smtClean="0">
                <a:solidFill>
                  <a:srgbClr val="C00000"/>
                </a:solidFill>
              </a:rPr>
              <a:t>lub</a:t>
            </a:r>
            <a:r>
              <a:rPr lang="pl-PL" sz="2400" b="1" dirty="0" smtClean="0">
                <a:solidFill>
                  <a:srgbClr val="C00000"/>
                </a:solidFill>
              </a:rPr>
              <a:t> </a:t>
            </a:r>
            <a:r>
              <a:rPr lang="x-none" sz="2400" b="1" smtClean="0">
                <a:solidFill>
                  <a:srgbClr val="C00000"/>
                </a:solidFill>
              </a:rPr>
              <a:t>w </a:t>
            </a:r>
            <a:r>
              <a:rPr lang="x-none" sz="2400" b="1">
                <a:solidFill>
                  <a:srgbClr val="C00000"/>
                </a:solidFill>
              </a:rPr>
              <a:t>regulaminie naboru, </a:t>
            </a:r>
            <a:r>
              <a:rPr lang="x-none" sz="2400" b="1"/>
              <a:t>który zamieszczony będzie na stronie internetowej </a:t>
            </a:r>
            <a:r>
              <a:rPr lang="x-none" sz="2400" b="1" smtClean="0"/>
              <a:t>Funduszu</a:t>
            </a:r>
            <a:r>
              <a:rPr lang="pl-PL" sz="2400" b="1" dirty="0" smtClean="0"/>
              <a:t>: </a:t>
            </a:r>
            <a:endParaRPr lang="pl-PL" sz="2400" b="1" dirty="0"/>
          </a:p>
          <a:p>
            <a:pPr marL="0" indent="0" algn="ctr">
              <a:defRPr/>
            </a:pPr>
            <a:r>
              <a:rPr lang="pl-PL" sz="2400" b="1" dirty="0">
                <a:hlinkClick r:id="rId2"/>
              </a:rPr>
              <a:t>http://www.wfosgw.poznan.pl/oferta-finansowania/osoby-fizyczne/aktualne-nabory</a:t>
            </a:r>
            <a:r>
              <a:rPr lang="pl-PL" sz="2400" b="1" dirty="0" smtClean="0">
                <a:hlinkClick r:id="rId2"/>
              </a:rPr>
              <a:t>/</a:t>
            </a:r>
            <a:endParaRPr lang="pl-PL" sz="2400" b="1" dirty="0" smtClean="0"/>
          </a:p>
          <a:p>
            <a:pPr marL="0" indent="0" algn="ctr">
              <a:defRPr/>
            </a:pPr>
            <a:endParaRPr lang="pl-PL" sz="2400" b="1" dirty="0"/>
          </a:p>
          <a:p>
            <a:pPr marL="0" indent="0" algn="l">
              <a:defRPr/>
            </a:pPr>
            <a:endParaRPr lang="pl-PL" b="1" dirty="0" smtClean="0">
              <a:solidFill>
                <a:srgbClr val="C00000"/>
              </a:solidFill>
            </a:endParaRPr>
          </a:p>
          <a:p>
            <a:pPr marL="0" indent="0" algn="l">
              <a:defRPr/>
            </a:pPr>
            <a:endParaRPr lang="pl-PL" b="1" dirty="0" smtClean="0">
              <a:solidFill>
                <a:srgbClr val="C00000"/>
              </a:solidFill>
            </a:endParaRPr>
          </a:p>
          <a:p>
            <a:pPr marL="0" indent="0" algn="l">
              <a:defRPr/>
            </a:pPr>
            <a:endParaRPr lang="pl-PL" b="1" dirty="0" smtClean="0">
              <a:solidFill>
                <a:srgbClr val="C00000"/>
              </a:solidFill>
            </a:endParaRP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01811696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701824"/>
            <a:ext cx="7859216" cy="1143000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rgbClr val="0269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Dopłaty – </a:t>
            </a:r>
            <a:r>
              <a:rPr lang="pl-PL" sz="2400" dirty="0" smtClean="0">
                <a:solidFill>
                  <a:srgbClr val="0269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dotacje </a:t>
            </a:r>
            <a:r>
              <a:rPr lang="pl-PL" sz="2400" dirty="0">
                <a:solidFill>
                  <a:srgbClr val="0269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przeznaczone na częściową spłatę kapitału kredytów udzielanych przez BOŚ dla osób fizycznych</a:t>
            </a: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>
            <a:noAutofit/>
          </a:bodyPr>
          <a:lstStyle/>
          <a:p>
            <a:r>
              <a:rPr lang="pl-PL" sz="1600" dirty="0" smtClean="0"/>
              <a:t>Bank zobowiązuje </a:t>
            </a:r>
            <a:r>
              <a:rPr lang="pl-PL" sz="1600" dirty="0"/>
              <a:t>się do udzielania z własnych środków kredytów dla osób fizycznych z dotacją </a:t>
            </a:r>
            <a:r>
              <a:rPr lang="pl-PL" sz="1600" dirty="0" err="1"/>
              <a:t>WFOŚiGW</a:t>
            </a:r>
            <a:r>
              <a:rPr lang="pl-PL" sz="1600" dirty="0"/>
              <a:t> w Poznaniu przeznaczoną na częściową spłatę kapitału tych kredytów.</a:t>
            </a:r>
          </a:p>
          <a:p>
            <a:endParaRPr lang="pl-PL" sz="1600" dirty="0"/>
          </a:p>
          <a:p>
            <a:r>
              <a:rPr lang="pl-PL" sz="1600" dirty="0"/>
              <a:t>Przedmiotem kredytowania będą przedsięwzięcia polegające na</a:t>
            </a:r>
            <a:r>
              <a:rPr lang="pl-PL" sz="1600" dirty="0" smtClean="0"/>
              <a:t>:</a:t>
            </a:r>
            <a:endParaRPr lang="pl-PL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 smtClean="0"/>
              <a:t>modernizacji </a:t>
            </a:r>
            <a:r>
              <a:rPr lang="pl-PL" sz="1600" dirty="0"/>
              <a:t>systemów grzewczych, powodujące ograniczenie emisji zanieczyszczeń do powietrza, w tym zakup i montaż: kotłowni olejowych, gazowych i gazowo-olejowych, ogrzewania IR;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 smtClean="0"/>
              <a:t>budowie </a:t>
            </a:r>
            <a:r>
              <a:rPr lang="pl-PL" sz="1600" dirty="0"/>
              <a:t>systemów grzewczych z zastosowaniem pomp ciepła;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 smtClean="0"/>
              <a:t>budowie </a:t>
            </a:r>
            <a:r>
              <a:rPr lang="pl-PL" sz="1600" dirty="0"/>
              <a:t>systemów wentylacyjnych z odzyskaniem ciepła (rekuperacja);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 smtClean="0"/>
              <a:t>budowie </a:t>
            </a:r>
            <a:r>
              <a:rPr lang="pl-PL" sz="1600" dirty="0"/>
              <a:t>systemów zaopatrzenia w energię elektryczną poprzez instalację ogniw fotowoltaicznych;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 smtClean="0"/>
              <a:t>budowie </a:t>
            </a:r>
            <a:r>
              <a:rPr lang="pl-PL" sz="1600" dirty="0"/>
              <a:t>małych oczyszczalni ścieków o przepustowości do 5 m</a:t>
            </a:r>
            <a:r>
              <a:rPr lang="pl-PL" sz="1600" baseline="30000" dirty="0"/>
              <a:t>3</a:t>
            </a:r>
            <a:r>
              <a:rPr lang="pl-PL" sz="1600" dirty="0"/>
              <a:t>/d;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 smtClean="0"/>
              <a:t>budowie </a:t>
            </a:r>
            <a:r>
              <a:rPr lang="pl-PL" sz="1600" dirty="0"/>
              <a:t>przyłączy kanalizacyjnych;</a:t>
            </a:r>
          </a:p>
          <a:p>
            <a:endParaRPr lang="pl-PL" sz="1600" dirty="0" smtClean="0"/>
          </a:p>
          <a:p>
            <a:r>
              <a:rPr lang="pl-PL" sz="1600" dirty="0" smtClean="0"/>
              <a:t>Dotacja </a:t>
            </a:r>
            <a:r>
              <a:rPr lang="pl-PL" sz="1600" dirty="0"/>
              <a:t>na częściową spłatę kapitału wynosi </a:t>
            </a:r>
            <a:r>
              <a:rPr lang="pl-PL" sz="1600" b="1" dirty="0"/>
              <a:t>do 40% kosztów kwalifikowanych </a:t>
            </a:r>
            <a:r>
              <a:rPr lang="pl-PL" sz="1600" dirty="0"/>
              <a:t>kredytu, jednak </a:t>
            </a:r>
            <a:r>
              <a:rPr lang="pl-PL" sz="1600" b="1" dirty="0"/>
              <a:t>nie więcej niż 8 000 zł </a:t>
            </a:r>
            <a:r>
              <a:rPr lang="pl-PL" sz="1600" dirty="0"/>
              <a:t>na jedno przedsięwzięcie.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93096"/>
            <a:ext cx="1700473" cy="121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420571"/>
      </p:ext>
    </p:extLst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84584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pl-PL" sz="2700" dirty="0">
                <a:solidFill>
                  <a:srgbClr val="0269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Dopłaty – </a:t>
            </a:r>
            <a:r>
              <a:rPr lang="pl-PL" sz="2700" dirty="0" smtClean="0">
                <a:solidFill>
                  <a:srgbClr val="0269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dotacje </a:t>
            </a:r>
            <a:r>
              <a:rPr lang="pl-PL" sz="2700" dirty="0">
                <a:solidFill>
                  <a:srgbClr val="0269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przeznaczone na częściową spłatę kapitału kredytów udzielanych przez Banki Spółdzielcze dla osób fizycznych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811957"/>
            <a:ext cx="8219256" cy="4281339"/>
          </a:xfrm>
        </p:spPr>
        <p:txBody>
          <a:bodyPr>
            <a:noAutofit/>
          </a:bodyPr>
          <a:lstStyle/>
          <a:p>
            <a:r>
              <a:rPr lang="pl-PL" sz="1500" dirty="0" err="1" smtClean="0"/>
              <a:t>WFOŚiGW</a:t>
            </a:r>
            <a:r>
              <a:rPr lang="pl-PL" sz="1500" dirty="0" smtClean="0"/>
              <a:t> </a:t>
            </a:r>
            <a:r>
              <a:rPr lang="pl-PL" sz="1500" dirty="0"/>
              <a:t>w Poznaniu </a:t>
            </a:r>
            <a:r>
              <a:rPr lang="pl-PL" sz="1500" dirty="0" smtClean="0"/>
              <a:t>podpisze </a:t>
            </a:r>
            <a:r>
              <a:rPr lang="pl-PL" sz="1500" dirty="0"/>
              <a:t>umowę </a:t>
            </a:r>
            <a:r>
              <a:rPr lang="pl-PL" sz="1500" dirty="0" smtClean="0"/>
              <a:t>z </a:t>
            </a:r>
            <a:r>
              <a:rPr lang="pl-PL" sz="1500" dirty="0"/>
              <a:t>SGB-Bankiem S.A. </a:t>
            </a:r>
            <a:r>
              <a:rPr lang="pl-PL" sz="1500" dirty="0" smtClean="0"/>
              <a:t>w </a:t>
            </a:r>
            <a:r>
              <a:rPr lang="pl-PL" sz="1500" dirty="0"/>
              <a:t>sprawie udzielania kredytów dla osób fizycznych z dotacją </a:t>
            </a:r>
            <a:r>
              <a:rPr lang="pl-PL" sz="1500" dirty="0" err="1"/>
              <a:t>WFOŚiGW</a:t>
            </a:r>
            <a:r>
              <a:rPr lang="pl-PL" sz="1500" dirty="0"/>
              <a:t> w Poznaniu przeznaczoną na częściową spłatę kapitału tych kredytów</a:t>
            </a:r>
            <a:r>
              <a:rPr lang="pl-PL" sz="1500" dirty="0" smtClean="0"/>
              <a:t>.</a:t>
            </a:r>
            <a:endParaRPr lang="pl-PL" sz="1500" dirty="0"/>
          </a:p>
          <a:p>
            <a:endParaRPr lang="pl-PL" sz="1500" dirty="0" smtClean="0"/>
          </a:p>
          <a:p>
            <a:r>
              <a:rPr lang="pl-PL" sz="1500" dirty="0" smtClean="0"/>
              <a:t>Przedmiotem </a:t>
            </a:r>
            <a:r>
              <a:rPr lang="pl-PL" sz="1500" dirty="0"/>
              <a:t>kredytowania będą przedsięwzięcia polegające na</a:t>
            </a:r>
            <a:r>
              <a:rPr lang="pl-PL" sz="1500" dirty="0" smtClean="0"/>
              <a:t>:</a:t>
            </a:r>
            <a:endParaRPr lang="pl-PL" sz="1500" dirty="0"/>
          </a:p>
          <a:p>
            <a:pPr>
              <a:buFont typeface="Arial" panose="020B0604020202020204" pitchFamily="34" charset="0"/>
              <a:buChar char="•"/>
            </a:pPr>
            <a:r>
              <a:rPr lang="pl-PL" sz="1500" dirty="0" smtClean="0"/>
              <a:t>modernizacji </a:t>
            </a:r>
            <a:r>
              <a:rPr lang="pl-PL" sz="1500" dirty="0"/>
              <a:t>systemów grzewczych, powodujące ograniczenie emisji zanieczyszczeń do powietrza, w tym zakup i montaż: kotłowni olejowych, gazowych i gazowo-olejowych, ogrzewania IR;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500" dirty="0" smtClean="0"/>
              <a:t>budowie </a:t>
            </a:r>
            <a:r>
              <a:rPr lang="pl-PL" sz="1500" dirty="0"/>
              <a:t>systemów grzewczych z zastosowaniem pomp ciepła;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500" dirty="0" smtClean="0"/>
              <a:t>budowie </a:t>
            </a:r>
            <a:r>
              <a:rPr lang="pl-PL" sz="1500" dirty="0"/>
              <a:t>systemów wentylacyjnych z odzyskaniem ciepła (rekuperacja);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500" dirty="0" smtClean="0"/>
              <a:t>budowie </a:t>
            </a:r>
            <a:r>
              <a:rPr lang="pl-PL" sz="1500" dirty="0"/>
              <a:t>systemów zaopatrzenia w energię elektryczną poprzez instalację ogniw fotowoltaicznych;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500" dirty="0" smtClean="0"/>
              <a:t>budowie </a:t>
            </a:r>
            <a:r>
              <a:rPr lang="pl-PL" sz="1500" dirty="0"/>
              <a:t>małych oczyszczalni ścieków o przepustowości do 5 m</a:t>
            </a:r>
            <a:r>
              <a:rPr lang="pl-PL" sz="1500" baseline="30000" dirty="0"/>
              <a:t>3</a:t>
            </a:r>
            <a:r>
              <a:rPr lang="pl-PL" sz="1500" dirty="0"/>
              <a:t>/d;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500" dirty="0" smtClean="0"/>
              <a:t>budowie </a:t>
            </a:r>
            <a:r>
              <a:rPr lang="pl-PL" sz="1500" dirty="0"/>
              <a:t>przyłączy kanalizacyjnych;</a:t>
            </a:r>
          </a:p>
          <a:p>
            <a:endParaRPr lang="pl-PL" sz="1500" dirty="0" smtClean="0"/>
          </a:p>
          <a:p>
            <a:r>
              <a:rPr lang="pl-PL" sz="1500" dirty="0" smtClean="0"/>
              <a:t>Dotacja </a:t>
            </a:r>
            <a:r>
              <a:rPr lang="pl-PL" sz="1500" dirty="0"/>
              <a:t>na częściową spłatę kapitału wynosi </a:t>
            </a:r>
            <a:r>
              <a:rPr lang="pl-PL" sz="1500" b="1" dirty="0"/>
              <a:t>do 40% kosztów kwalifikowanych </a:t>
            </a:r>
            <a:r>
              <a:rPr lang="pl-PL" sz="1500" dirty="0"/>
              <a:t>kredytu, jednak </a:t>
            </a:r>
            <a:r>
              <a:rPr lang="pl-PL" sz="1500" b="1" dirty="0"/>
              <a:t>nie więcej niż 8 000 zł</a:t>
            </a:r>
            <a:r>
              <a:rPr lang="pl-PL" sz="1500" dirty="0"/>
              <a:t> na jedno przedsięwzięcie i jest realizowana poprzez Banki Spółdzielcze.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0"/>
            <a:ext cx="2872779" cy="95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587890"/>
      </p:ext>
    </p:extLst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WRPO 2014-2020</a:t>
            </a:r>
            <a:endParaRPr lang="pl-P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484784"/>
            <a:ext cx="7787208" cy="4641379"/>
          </a:xfrm>
        </p:spPr>
        <p:txBody>
          <a:bodyPr>
            <a:normAutofit fontScale="77500" lnSpcReduction="20000"/>
          </a:bodyPr>
          <a:lstStyle/>
          <a:p>
            <a:r>
              <a:rPr lang="pl-PL" sz="2600" b="1" dirty="0" smtClean="0"/>
              <a:t>Działanie </a:t>
            </a:r>
            <a:r>
              <a:rPr lang="pl-PL" sz="2600" b="1" dirty="0"/>
              <a:t>3.1. </a:t>
            </a:r>
            <a:r>
              <a:rPr lang="pl-PL" sz="2600" b="1" dirty="0" smtClean="0"/>
              <a:t>Wytwarzanie </a:t>
            </a:r>
            <a:r>
              <a:rPr lang="pl-PL" sz="2600" b="1" dirty="0"/>
              <a:t>i dystrybucja </a:t>
            </a:r>
            <a:r>
              <a:rPr lang="pl-PL" sz="2600" b="1" dirty="0" smtClean="0"/>
              <a:t>energii </a:t>
            </a:r>
            <a:r>
              <a:rPr lang="pl-PL" sz="2600" b="1" dirty="0"/>
              <a:t>ze </a:t>
            </a:r>
            <a:r>
              <a:rPr lang="pl-PL" sz="2600" b="1" dirty="0" smtClean="0"/>
              <a:t>źródeł odnawialnych</a:t>
            </a:r>
          </a:p>
          <a:p>
            <a:r>
              <a:rPr lang="pl-PL" sz="2600" b="1" dirty="0"/>
              <a:t>Poddziałanie 3.1.1 </a:t>
            </a:r>
            <a:r>
              <a:rPr lang="pl-PL" sz="2600" b="1" dirty="0" smtClean="0"/>
              <a:t>Wytwarzanie </a:t>
            </a:r>
            <a:r>
              <a:rPr lang="pl-PL" sz="2600" b="1" dirty="0"/>
              <a:t>energii z odnawialnych </a:t>
            </a:r>
            <a:r>
              <a:rPr lang="pl-PL" sz="2600" b="1" dirty="0" smtClean="0"/>
              <a:t>źródeł </a:t>
            </a:r>
            <a:r>
              <a:rPr lang="pl-PL" sz="2600" b="1" dirty="0"/>
              <a:t>energii </a:t>
            </a:r>
            <a:endParaRPr lang="pl-PL" sz="2600" b="1" dirty="0" smtClean="0"/>
          </a:p>
          <a:p>
            <a:endParaRPr lang="pl-P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Budowa, rozbudowa oraz przebudowa instalacji z wykorzystaniem energii wiatrowej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- </a:t>
            </a:r>
            <a:r>
              <a:rPr lang="pl-PL" dirty="0"/>
              <a:t>do 5 </a:t>
            </a:r>
            <a:r>
              <a:rPr lang="pl-PL" dirty="0" err="1"/>
              <a:t>MWe</a:t>
            </a:r>
            <a:r>
              <a:rPr lang="pl-PL" dirty="0"/>
              <a:t>. </a:t>
            </a:r>
          </a:p>
          <a:p>
            <a:r>
              <a:rPr lang="pl-PL" dirty="0"/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Budowa, rozbudowa oraz przebudowa instalacji z wykorzystaniem energii słonecznej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- </a:t>
            </a:r>
            <a:r>
              <a:rPr lang="pl-PL" dirty="0"/>
              <a:t>do 2 </a:t>
            </a:r>
            <a:r>
              <a:rPr lang="pl-PL" dirty="0" err="1"/>
              <a:t>MWe</a:t>
            </a:r>
            <a:r>
              <a:rPr lang="pl-PL" dirty="0"/>
              <a:t>/</a:t>
            </a:r>
            <a:r>
              <a:rPr lang="pl-PL" dirty="0" err="1"/>
              <a:t>MWth</a:t>
            </a:r>
            <a:r>
              <a:rPr lang="pl-PL" dirty="0"/>
              <a:t>. </a:t>
            </a:r>
          </a:p>
          <a:p>
            <a:pPr marL="0" indent="0"/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Budowa, rozbudowa oraz przebudowa instalacji z wykorzystaniem </a:t>
            </a:r>
            <a:r>
              <a:rPr lang="pl-PL" dirty="0" smtClean="0"/>
              <a:t>biomasy </a:t>
            </a:r>
            <a:br>
              <a:rPr lang="pl-PL" dirty="0" smtClean="0"/>
            </a:br>
            <a:r>
              <a:rPr lang="pl-PL" dirty="0" smtClean="0"/>
              <a:t>- </a:t>
            </a:r>
            <a:r>
              <a:rPr lang="pl-PL" dirty="0"/>
              <a:t>do 5 </a:t>
            </a:r>
            <a:r>
              <a:rPr lang="pl-PL" dirty="0" err="1"/>
              <a:t>MWth</a:t>
            </a:r>
            <a:r>
              <a:rPr lang="pl-PL" dirty="0"/>
              <a:t>. </a:t>
            </a:r>
          </a:p>
          <a:p>
            <a:pPr marL="0" indent="0"/>
            <a:r>
              <a:rPr lang="pl-PL" dirty="0"/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Budowa, rozbudowa oraz przebudowa instalacji z wykorzystaniem </a:t>
            </a:r>
            <a:r>
              <a:rPr lang="pl-PL" dirty="0" smtClean="0"/>
              <a:t>energii </a:t>
            </a:r>
            <a:r>
              <a:rPr lang="pl-PL" dirty="0"/>
              <a:t>wodnej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– </a:t>
            </a:r>
            <a:r>
              <a:rPr lang="pl-PL" dirty="0"/>
              <a:t>do 5 </a:t>
            </a:r>
            <a:r>
              <a:rPr lang="pl-PL" dirty="0" err="1"/>
              <a:t>MWe</a:t>
            </a:r>
            <a:r>
              <a:rPr lang="pl-PL" dirty="0"/>
              <a:t>. </a:t>
            </a:r>
          </a:p>
          <a:p>
            <a:pPr marL="0" indent="0"/>
            <a:r>
              <a:rPr lang="pl-PL" dirty="0"/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Budowa, rozbudowa oraz przebudowa instalacji z wykorzystaniem </a:t>
            </a:r>
            <a:r>
              <a:rPr lang="pl-PL" dirty="0" smtClean="0"/>
              <a:t>energii </a:t>
            </a:r>
            <a:r>
              <a:rPr lang="pl-PL" dirty="0"/>
              <a:t>geotermalnej - do 2MWth. </a:t>
            </a:r>
          </a:p>
          <a:p>
            <a:pPr marL="0" indent="0"/>
            <a:r>
              <a:rPr lang="pl-PL" dirty="0"/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Budowa, rozbudowa oraz przebudowa instalacji z wykorzystaniem </a:t>
            </a:r>
            <a:r>
              <a:rPr lang="pl-PL" dirty="0" smtClean="0"/>
              <a:t>biogazu </a:t>
            </a:r>
            <a:r>
              <a:rPr lang="pl-PL" dirty="0"/>
              <a:t>- do 1 </a:t>
            </a:r>
            <a:r>
              <a:rPr lang="pl-PL" dirty="0" err="1" smtClean="0"/>
              <a:t>MWe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1026" name="Picture 2" descr="Logo Fundusze Europejskie - Program Regionaln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50"/>
          <a:stretch/>
        </p:blipFill>
        <p:spPr bwMode="auto">
          <a:xfrm>
            <a:off x="5157132" y="468660"/>
            <a:ext cx="3378607" cy="8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36769"/>
      </p:ext>
    </p:extLst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 beneficjenta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1</a:t>
            </a:r>
            <a:r>
              <a:rPr lang="pl-PL" dirty="0" smtClean="0"/>
              <a:t>. </a:t>
            </a:r>
            <a:r>
              <a:rPr lang="pl-PL" dirty="0" err="1" smtClean="0"/>
              <a:t>jst</a:t>
            </a:r>
            <a:r>
              <a:rPr lang="pl-PL" dirty="0" smtClean="0"/>
              <a:t> </a:t>
            </a:r>
            <a:r>
              <a:rPr lang="pl-PL" dirty="0"/>
              <a:t>i ich związki, </a:t>
            </a:r>
          </a:p>
          <a:p>
            <a:r>
              <a:rPr lang="pl-PL" dirty="0"/>
              <a:t>2</a:t>
            </a:r>
            <a:r>
              <a:rPr lang="pl-PL" dirty="0" smtClean="0"/>
              <a:t>. jednostki </a:t>
            </a:r>
            <a:r>
              <a:rPr lang="pl-PL" dirty="0"/>
              <a:t>zależne od </a:t>
            </a:r>
            <a:r>
              <a:rPr lang="pl-PL" dirty="0" err="1"/>
              <a:t>jst</a:t>
            </a:r>
            <a:r>
              <a:rPr lang="pl-PL" dirty="0"/>
              <a:t>, posiadające </a:t>
            </a:r>
            <a:r>
              <a:rPr lang="pl-PL" dirty="0" smtClean="0"/>
              <a:t>osobowość prawną</a:t>
            </a:r>
            <a:r>
              <a:rPr lang="pl-PL" dirty="0"/>
              <a:t>, </a:t>
            </a:r>
          </a:p>
          <a:p>
            <a:r>
              <a:rPr lang="pl-PL" dirty="0"/>
              <a:t>3</a:t>
            </a:r>
            <a:r>
              <a:rPr lang="pl-PL" dirty="0" smtClean="0"/>
              <a:t>. państwowe </a:t>
            </a:r>
            <a:r>
              <a:rPr lang="pl-PL" dirty="0"/>
              <a:t>i samorządowe jednostki organizacyjne, w tym państwowe </a:t>
            </a:r>
          </a:p>
          <a:p>
            <a:r>
              <a:rPr lang="pl-PL" dirty="0"/>
              <a:t>jednostki budżetowe, </a:t>
            </a:r>
          </a:p>
          <a:p>
            <a:r>
              <a:rPr lang="pl-PL" dirty="0"/>
              <a:t>4</a:t>
            </a:r>
            <a:r>
              <a:rPr lang="pl-PL" dirty="0" smtClean="0"/>
              <a:t>. przedsiębiorcy</a:t>
            </a:r>
            <a:r>
              <a:rPr lang="pl-PL" dirty="0"/>
              <a:t>, </a:t>
            </a:r>
          </a:p>
          <a:p>
            <a:r>
              <a:rPr lang="pl-PL" dirty="0"/>
              <a:t>5</a:t>
            </a:r>
            <a:r>
              <a:rPr lang="pl-PL" dirty="0" smtClean="0"/>
              <a:t>. spółdzielnie </a:t>
            </a:r>
            <a:r>
              <a:rPr lang="pl-PL" dirty="0"/>
              <a:t>mieszkaniowe </a:t>
            </a:r>
          </a:p>
          <a:p>
            <a:r>
              <a:rPr lang="pl-PL" dirty="0"/>
              <a:t>6</a:t>
            </a:r>
            <a:r>
              <a:rPr lang="pl-PL" dirty="0" smtClean="0"/>
              <a:t>. organizacje </a:t>
            </a:r>
            <a:r>
              <a:rPr lang="pl-PL" dirty="0"/>
              <a:t>pozarządowe (dotyczy podmiotów posiadających osobowość prawną), </a:t>
            </a:r>
          </a:p>
          <a:p>
            <a:r>
              <a:rPr lang="pl-PL" dirty="0"/>
              <a:t>7</a:t>
            </a:r>
            <a:r>
              <a:rPr lang="pl-PL" dirty="0" smtClean="0"/>
              <a:t>. szkoły </a:t>
            </a:r>
            <a:r>
              <a:rPr lang="pl-PL" dirty="0"/>
              <a:t>wyższe, </a:t>
            </a:r>
          </a:p>
          <a:p>
            <a:r>
              <a:rPr lang="pl-PL" dirty="0"/>
              <a:t>8</a:t>
            </a:r>
            <a:r>
              <a:rPr lang="pl-PL" dirty="0" smtClean="0"/>
              <a:t>. spółki </a:t>
            </a:r>
            <a:r>
              <a:rPr lang="pl-PL" dirty="0"/>
              <a:t>wodne (dotyczy podmiotów posiadających osobowość prawną), </a:t>
            </a:r>
          </a:p>
          <a:p>
            <a:r>
              <a:rPr lang="pl-PL" dirty="0"/>
              <a:t>9</a:t>
            </a:r>
            <a:r>
              <a:rPr lang="pl-PL" dirty="0" smtClean="0"/>
              <a:t>. podmioty </a:t>
            </a:r>
            <a:r>
              <a:rPr lang="pl-PL" dirty="0"/>
              <a:t>prawne kościołów i związków wyznaniowych, </a:t>
            </a:r>
          </a:p>
          <a:p>
            <a:r>
              <a:rPr lang="pl-PL" dirty="0"/>
              <a:t>10</a:t>
            </a:r>
            <a:r>
              <a:rPr lang="pl-PL" dirty="0" smtClean="0"/>
              <a:t>. uczestnicy </a:t>
            </a:r>
            <a:r>
              <a:rPr lang="pl-PL" dirty="0"/>
              <a:t>PPP realizujący projekty hybrydowe na rzecz partnera </a:t>
            </a:r>
          </a:p>
          <a:p>
            <a:r>
              <a:rPr lang="pl-PL" dirty="0"/>
              <a:t>publicznego), </a:t>
            </a:r>
          </a:p>
          <a:p>
            <a:r>
              <a:rPr lang="pl-PL" dirty="0"/>
              <a:t>11</a:t>
            </a:r>
            <a:r>
              <a:rPr lang="pl-PL" dirty="0" smtClean="0"/>
              <a:t>. podmioty </a:t>
            </a:r>
            <a:r>
              <a:rPr lang="pl-PL" dirty="0"/>
              <a:t>będące dostawcami usług energetycznych w rozumieniu </a:t>
            </a:r>
          </a:p>
          <a:p>
            <a:r>
              <a:rPr lang="pl-PL" dirty="0"/>
              <a:t>dyrektywy 2012/27/UE. </a:t>
            </a:r>
          </a:p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36848"/>
            <a:ext cx="2854314" cy="123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767201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615262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 DORADZTWA ENERGETYCZNEGO</a:t>
            </a:r>
            <a:r>
              <a:rPr lang="pl-P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45170" y="1124744"/>
            <a:ext cx="7615262" cy="5001419"/>
          </a:xfrm>
        </p:spPr>
        <p:txBody>
          <a:bodyPr/>
          <a:lstStyle/>
          <a:p>
            <a:pPr lvl="1" algn="ctr">
              <a:spcBef>
                <a:spcPts val="350"/>
              </a:spcBef>
              <a:buNone/>
              <a:defRPr/>
            </a:pPr>
            <a:r>
              <a:rPr lang="pl-PL" b="1" i="1" dirty="0"/>
              <a:t>„Ogólnopolski system wsparcia doradczego dla sektora publicznego, mieszkaniowego oraz przedsiębiorstw w zakresie efektywności energetycznej oraz OZE”</a:t>
            </a:r>
            <a:r>
              <a:rPr lang="pl-PL" b="1" dirty="0"/>
              <a:t> </a:t>
            </a:r>
          </a:p>
          <a:p>
            <a:pPr marL="457200" lvl="1" indent="0" algn="ctr">
              <a:spcBef>
                <a:spcPts val="350"/>
              </a:spcBef>
              <a:buNone/>
              <a:defRPr/>
            </a:pPr>
            <a:endParaRPr lang="pl-PL" dirty="0"/>
          </a:p>
          <a:p>
            <a:pPr lvl="1" algn="ctr">
              <a:spcBef>
                <a:spcPts val="350"/>
              </a:spcBef>
              <a:defRPr/>
            </a:pPr>
            <a:r>
              <a:rPr lang="pl-PL" dirty="0" smtClean="0"/>
              <a:t>76 </a:t>
            </a:r>
            <a:r>
              <a:rPr lang="pl-PL" dirty="0"/>
              <a:t>Doradców Energetycznych w całej Polsce</a:t>
            </a:r>
          </a:p>
          <a:p>
            <a:pPr lvl="1" algn="ctr">
              <a:spcBef>
                <a:spcPts val="350"/>
              </a:spcBef>
              <a:defRPr/>
            </a:pPr>
            <a:endParaRPr lang="pl-PL" dirty="0"/>
          </a:p>
          <a:p>
            <a:pPr lvl="1" algn="ctr">
              <a:spcBef>
                <a:spcPts val="350"/>
              </a:spcBef>
              <a:defRPr/>
            </a:pPr>
            <a:r>
              <a:rPr lang="pl-PL" dirty="0"/>
              <a:t>Zaplanowano ponad 50 tys. indywidualnych usług doradczych </a:t>
            </a:r>
            <a:br>
              <a:rPr lang="pl-PL" dirty="0"/>
            </a:br>
            <a:r>
              <a:rPr lang="pl-PL" dirty="0"/>
              <a:t>w latach 2015-2023</a:t>
            </a:r>
          </a:p>
          <a:p>
            <a:pPr lvl="1" algn="ctr">
              <a:spcBef>
                <a:spcPts val="350"/>
              </a:spcBef>
              <a:defRPr/>
            </a:pPr>
            <a:endParaRPr lang="pl-PL" dirty="0"/>
          </a:p>
          <a:p>
            <a:pPr lvl="1" algn="ctr">
              <a:spcBef>
                <a:spcPts val="350"/>
              </a:spcBef>
              <a:defRPr/>
            </a:pPr>
            <a:r>
              <a:rPr lang="pl-PL" dirty="0"/>
              <a:t>Zaplanowano 150 tys. osób objętych szkoleniami</a:t>
            </a:r>
          </a:p>
          <a:p>
            <a:pPr lvl="1" algn="ctr">
              <a:spcBef>
                <a:spcPts val="350"/>
              </a:spcBef>
              <a:defRPr/>
            </a:pPr>
            <a:endParaRPr lang="pl-PL" dirty="0"/>
          </a:p>
          <a:p>
            <a:pPr lvl="1" algn="ctr">
              <a:spcBef>
                <a:spcPts val="350"/>
              </a:spcBef>
              <a:defRPr/>
            </a:pPr>
            <a:r>
              <a:rPr lang="pl-PL" dirty="0"/>
              <a:t>Dzięki wsparciu doradczemu ma zostać zrealizowanych 800 inwestycji energetycznych</a:t>
            </a:r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1" b="30690"/>
          <a:stretch/>
        </p:blipFill>
        <p:spPr bwMode="auto">
          <a:xfrm>
            <a:off x="251519" y="4581128"/>
            <a:ext cx="3368511" cy="160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84491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Zasady finansowania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/>
          </a:bodyPr>
          <a:lstStyle/>
          <a:p>
            <a:r>
              <a:rPr lang="pl-PL" sz="2800" dirty="0"/>
              <a:t>Wkład ze </a:t>
            </a:r>
            <a:r>
              <a:rPr lang="pl-PL" sz="2800" dirty="0" smtClean="0"/>
              <a:t>środków unijnych </a:t>
            </a:r>
            <a:r>
              <a:rPr lang="pl-PL" sz="2800" dirty="0"/>
              <a:t>na </a:t>
            </a:r>
            <a:r>
              <a:rPr lang="pl-PL" sz="2800" dirty="0" smtClean="0"/>
              <a:t>działanie </a:t>
            </a:r>
            <a:br>
              <a:rPr lang="pl-PL" sz="2800" dirty="0" smtClean="0"/>
            </a:br>
            <a:r>
              <a:rPr lang="pl-PL" sz="2800" dirty="0" smtClean="0"/>
              <a:t>90 000 </a:t>
            </a:r>
            <a:r>
              <a:rPr lang="pl-PL" sz="2800" dirty="0"/>
              <a:t>000,00 </a:t>
            </a:r>
            <a:r>
              <a:rPr lang="pl-PL" sz="2800" dirty="0" smtClean="0"/>
              <a:t>zł</a:t>
            </a:r>
            <a:endParaRPr lang="pl-PL" sz="2800" dirty="0"/>
          </a:p>
          <a:p>
            <a:r>
              <a:rPr lang="pl-PL" sz="2800" dirty="0"/>
              <a:t>Maksymalny poziom </a:t>
            </a:r>
            <a:r>
              <a:rPr lang="pl-PL" sz="2800" dirty="0" smtClean="0"/>
              <a:t>dofinansowania UE </a:t>
            </a:r>
            <a:r>
              <a:rPr lang="pl-PL" sz="2800" dirty="0"/>
              <a:t>wydatków </a:t>
            </a:r>
            <a:r>
              <a:rPr lang="pl-PL" sz="2800" dirty="0" smtClean="0"/>
              <a:t>kwalifikowalnych na </a:t>
            </a:r>
            <a:r>
              <a:rPr lang="pl-PL" sz="2800" dirty="0"/>
              <a:t>poziomie </a:t>
            </a:r>
            <a:r>
              <a:rPr lang="pl-PL" sz="2800" dirty="0" smtClean="0"/>
              <a:t>projektu</a:t>
            </a:r>
            <a:r>
              <a:rPr lang="pl-PL" sz="2800" dirty="0"/>
              <a:t> </a:t>
            </a:r>
            <a:r>
              <a:rPr lang="pl-PL" sz="2800" dirty="0" smtClean="0"/>
              <a:t>- 85% (min. wkład własny 15%)</a:t>
            </a:r>
            <a:endParaRPr lang="pl-PL" sz="2800" dirty="0"/>
          </a:p>
          <a:p>
            <a:endParaRPr lang="pl-PL" sz="2800" dirty="0"/>
          </a:p>
        </p:txBody>
      </p:sp>
      <p:pic>
        <p:nvPicPr>
          <p:cNvPr id="2050" name="Picture 2" descr="Znalezione obrazy dla zapytania o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61048"/>
            <a:ext cx="3443536" cy="193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863197"/>
      </p:ext>
    </p:extLst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916833"/>
            <a:ext cx="8229600" cy="1800200"/>
          </a:xfrm>
        </p:spPr>
        <p:txBody>
          <a:bodyPr>
            <a:noAutofit/>
          </a:bodyPr>
          <a:lstStyle/>
          <a:p>
            <a:pPr algn="ctr" eaLnBrk="0" hangingPunct="0"/>
            <a:r>
              <a:rPr lang="pl-PL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</a:t>
            </a:r>
            <a:r>
              <a:rPr lang="pl-P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</a:t>
            </a:r>
            <a:r>
              <a:rPr lang="pl-PL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uwagę</a:t>
            </a:r>
          </a:p>
          <a:p>
            <a:pPr algn="ctr" eaLnBrk="0" hangingPunct="0"/>
            <a:endParaRPr lang="pl-PL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 algn="ctr" eaLnBrk="0" hangingPunct="0">
              <a:buNone/>
            </a:pPr>
            <a:r>
              <a:rPr lang="pl-PL" b="1" dirty="0">
                <a:hlinkClick r:id="rId2"/>
              </a:rPr>
              <a:t>http://www.wfosgw.poznan.pl/doradztwo-energetyczne.html</a:t>
            </a:r>
            <a:endParaRPr lang="pl-PL" b="1" dirty="0"/>
          </a:p>
          <a:p>
            <a:pPr algn="ctr" eaLnBrk="0" hangingPunct="0"/>
            <a:endParaRPr lang="pl-PL" sz="3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/>
            <a:endParaRPr lang="pl-PL" sz="3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/>
            <a:endParaRPr lang="pl-PL" sz="3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2800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214282" y="3303312"/>
            <a:ext cx="8229600" cy="1357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42910" y="4286256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:\Grupy\DL\FOTOLIA\fotolia_30069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8057" y="836712"/>
            <a:ext cx="1804081" cy="1187452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755576" y="3933056"/>
            <a:ext cx="61206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smtClean="0"/>
              <a:t>Kinga Świtalska</a:t>
            </a:r>
            <a:endParaRPr lang="pl-PL" sz="1100" dirty="0" smtClean="0"/>
          </a:p>
          <a:p>
            <a:r>
              <a:rPr lang="pl-PL" sz="1100" dirty="0" smtClean="0"/>
              <a:t>Zespół Doradców Energetycznych</a:t>
            </a:r>
          </a:p>
          <a:p>
            <a:r>
              <a:rPr lang="pl-PL" sz="1100" dirty="0" smtClean="0"/>
              <a:t> </a:t>
            </a:r>
          </a:p>
          <a:p>
            <a:r>
              <a:rPr lang="pl-PL" sz="1100" b="1" dirty="0" smtClean="0"/>
              <a:t>Wojewódzki Fundusz Ochrony Środowiska</a:t>
            </a:r>
            <a:r>
              <a:rPr lang="pl-PL" sz="1100" dirty="0" smtClean="0"/>
              <a:t> </a:t>
            </a:r>
            <a:r>
              <a:rPr lang="pl-PL" sz="1100" b="1" dirty="0" smtClean="0"/>
              <a:t>i Gospodarki Wodnej w Poznaniu</a:t>
            </a:r>
            <a:endParaRPr lang="pl-PL" sz="1100" dirty="0" smtClean="0"/>
          </a:p>
          <a:p>
            <a:r>
              <a:rPr lang="pl-PL" sz="1100" dirty="0" smtClean="0"/>
              <a:t>ul. Szczepanowskiego 15A,</a:t>
            </a:r>
          </a:p>
          <a:p>
            <a:r>
              <a:rPr lang="pl-PL" sz="1100" dirty="0" smtClean="0"/>
              <a:t>60-541 Poznań</a:t>
            </a:r>
          </a:p>
          <a:p>
            <a:r>
              <a:rPr lang="pl-PL" sz="1100" dirty="0" smtClean="0"/>
              <a:t>tel.: (61) 845-62-93</a:t>
            </a:r>
          </a:p>
          <a:p>
            <a:r>
              <a:rPr lang="pl-PL" sz="1100" dirty="0" smtClean="0"/>
              <a:t>fax.: (61) 841-10-09</a:t>
            </a:r>
          </a:p>
          <a:p>
            <a:r>
              <a:rPr lang="pl-PL" sz="1100" u="sng" dirty="0" err="1" smtClean="0">
                <a:hlinkClick r:id="rId4"/>
              </a:rPr>
              <a:t>kinga.switalska@wfosgw.poznan.pl</a:t>
            </a:r>
            <a:r>
              <a:rPr lang="pl-PL" sz="1100" u="sng" dirty="0" smtClean="0"/>
              <a:t> </a:t>
            </a:r>
            <a:endParaRPr lang="pl-PL" sz="1100" dirty="0" smtClean="0"/>
          </a:p>
          <a:p>
            <a:r>
              <a:rPr lang="pl-PL" sz="1100" u="sng" dirty="0" err="1" smtClean="0">
                <a:hlinkClick r:id="rId5"/>
              </a:rPr>
              <a:t>www.wfosgw.poznan.pl</a:t>
            </a:r>
            <a:endParaRPr lang="pl-PL" sz="1100" dirty="0" smtClean="0"/>
          </a:p>
          <a:p>
            <a:endParaRPr lang="pl-PL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357174"/>
            <a:ext cx="7615262" cy="839578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Odbiorcy projektu</a:t>
            </a:r>
            <a:endParaRPr lang="pl-PL" sz="32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268760"/>
            <a:ext cx="7615262" cy="4857403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pl-PL" b="1" dirty="0"/>
              <a:t>duże </a:t>
            </a:r>
            <a:r>
              <a:rPr lang="pl-PL" b="1" dirty="0" smtClean="0"/>
              <a:t>przedsiębiorstwa,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b="1" dirty="0" smtClean="0"/>
              <a:t>MŚP,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b="1" dirty="0" smtClean="0"/>
              <a:t>spółdzielnie mieszkaniowe,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b="1" dirty="0" smtClean="0"/>
              <a:t>wspólnoty mieszkaniowe,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b="1" dirty="0" smtClean="0"/>
              <a:t>miasta,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b="1" dirty="0" smtClean="0"/>
              <a:t>gminy,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b="1" dirty="0" smtClean="0"/>
              <a:t>państwowe </a:t>
            </a:r>
            <a:r>
              <a:rPr lang="pl-PL" b="1" dirty="0"/>
              <a:t>jednostki budżetowe  np.: urzędy statystyczne, prokuratury, sądy, więzienia,  szkoły,  internaty, leśnictwo, straż pożarna itp</a:t>
            </a:r>
            <a:r>
              <a:rPr lang="pl-PL" b="1" dirty="0" smtClean="0"/>
              <a:t>.,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b="1" dirty="0" smtClean="0"/>
              <a:t>szkoły wyższe,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b="1" dirty="0" smtClean="0"/>
              <a:t>organy </a:t>
            </a:r>
            <a:r>
              <a:rPr lang="pl-PL" b="1" dirty="0"/>
              <a:t>władzy publicznej (np. ministerstwa</a:t>
            </a:r>
            <a:r>
              <a:rPr lang="pl-PL" b="1" dirty="0" smtClean="0"/>
              <a:t>),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b="1" dirty="0" smtClean="0"/>
              <a:t>osoby </a:t>
            </a:r>
            <a:r>
              <a:rPr lang="pl-PL" b="1" dirty="0"/>
              <a:t>indywidualne, </a:t>
            </a:r>
            <a:endParaRPr lang="pl-PL" b="1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pl-PL" b="1" dirty="0" smtClean="0"/>
              <a:t>inni </a:t>
            </a:r>
            <a:r>
              <a:rPr lang="pl-PL" b="1" dirty="0"/>
              <a:t>odbiorcy.</a:t>
            </a:r>
          </a:p>
          <a:p>
            <a:endParaRPr lang="pl-PL" dirty="0"/>
          </a:p>
        </p:txBody>
      </p:sp>
      <p:pic>
        <p:nvPicPr>
          <p:cNvPr id="5" name="Picture 2" descr="Znalezione obrazy dla zapytania beneficj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8859" y="4189437"/>
            <a:ext cx="1999109" cy="19991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607007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7615262" cy="432048"/>
          </a:xfrm>
        </p:spPr>
        <p:txBody>
          <a:bodyPr>
            <a:noAutofit/>
          </a:bodyPr>
          <a:lstStyle/>
          <a:p>
            <a:pPr algn="ctr"/>
            <a:r>
              <a:rPr lang="pl-PL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</a:t>
            </a:r>
            <a:r>
              <a:rPr lang="pl-PL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803845"/>
            <a:ext cx="7615262" cy="514543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pl-PL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pl-PL" sz="2200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pl-PL" sz="22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pl-PL" sz="2600" b="1" u="sng" dirty="0" smtClean="0">
                <a:solidFill>
                  <a:srgbClr val="FF0000"/>
                </a:solidFill>
              </a:rPr>
              <a:t>Cel </a:t>
            </a:r>
            <a:r>
              <a:rPr lang="pl-PL" sz="2600" b="1" u="sng" dirty="0">
                <a:solidFill>
                  <a:srgbClr val="FF0000"/>
                </a:solidFill>
              </a:rPr>
              <a:t>ogólny: </a:t>
            </a:r>
          </a:p>
          <a:p>
            <a:pPr>
              <a:defRPr/>
            </a:pPr>
            <a:endParaRPr lang="pl-PL" sz="2200" b="1" dirty="0"/>
          </a:p>
          <a:p>
            <a:pPr>
              <a:defRPr/>
            </a:pPr>
            <a:r>
              <a:rPr lang="pl-PL" sz="2200" dirty="0"/>
              <a:t>Wsparcie projektów przyczyniających się do realizacji pakietu </a:t>
            </a:r>
            <a:br>
              <a:rPr lang="pl-PL" sz="2200" dirty="0"/>
            </a:br>
            <a:r>
              <a:rPr lang="pl-PL" sz="2200" dirty="0"/>
              <a:t>klimatyczno-energetycznego UE 20/20/20.</a:t>
            </a:r>
          </a:p>
          <a:p>
            <a:endParaRPr lang="pl-PL" sz="2200" b="1" dirty="0">
              <a:solidFill>
                <a:srgbClr val="C00000"/>
              </a:solidFill>
            </a:endParaRPr>
          </a:p>
          <a:p>
            <a:r>
              <a:rPr lang="pl-PL" sz="2600" b="1" u="sng" dirty="0">
                <a:solidFill>
                  <a:srgbClr val="C00000"/>
                </a:solidFill>
              </a:rPr>
              <a:t>Cele szczegółowe:</a:t>
            </a:r>
            <a:r>
              <a:rPr lang="pl-PL" sz="2600" b="1" u="sng" dirty="0"/>
              <a:t> </a:t>
            </a:r>
          </a:p>
          <a:p>
            <a:pPr lvl="0"/>
            <a:endParaRPr lang="pl-PL" sz="2200" b="1" dirty="0"/>
          </a:p>
          <a:p>
            <a:pPr lvl="0">
              <a:buFont typeface="Arial" pitchFamily="34" charset="0"/>
              <a:buChar char="•"/>
            </a:pPr>
            <a:r>
              <a:rPr lang="pl-PL" sz="2200" dirty="0"/>
              <a:t>Zwiększenie świadomości w zakresie rozwoju gospodarki niskoemisyjnej,</a:t>
            </a:r>
          </a:p>
          <a:p>
            <a:pPr lvl="0"/>
            <a:endParaRPr lang="pl-PL" sz="2200" dirty="0"/>
          </a:p>
          <a:p>
            <a:pPr lvl="0">
              <a:buFont typeface="Arial" pitchFamily="34" charset="0"/>
              <a:buChar char="•"/>
            </a:pPr>
            <a:r>
              <a:rPr lang="pl-PL" sz="2200" dirty="0"/>
              <a:t>Wsparcie gmin w przygotowaniu i wdrażaniu PGN/SEAP,</a:t>
            </a:r>
          </a:p>
          <a:p>
            <a:pPr lvl="0"/>
            <a:endParaRPr lang="pl-PL" sz="2200" dirty="0"/>
          </a:p>
          <a:p>
            <a:pPr lvl="0">
              <a:buFont typeface="Arial" pitchFamily="34" charset="0"/>
              <a:buChar char="•"/>
            </a:pPr>
            <a:r>
              <a:rPr lang="pl-PL" sz="2200" dirty="0"/>
              <a:t>Wsparcie w przygotowaniu i wdrażaniu inwestycji w zakresie efektywności energetycznej i OZE</a:t>
            </a:r>
            <a:r>
              <a:rPr lang="pl-PL" sz="2200" b="1" dirty="0"/>
              <a:t>.</a:t>
            </a:r>
          </a:p>
          <a:p>
            <a:endParaRPr lang="pl-PL" dirty="0"/>
          </a:p>
        </p:txBody>
      </p:sp>
      <p:pic>
        <p:nvPicPr>
          <p:cNvPr id="1026" name="Picture 2" descr="Znalezione obrazy dla zapytania ce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8635"/>
            <a:ext cx="1936229" cy="19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99317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357174"/>
            <a:ext cx="7615262" cy="1271626"/>
          </a:xfrm>
        </p:spPr>
        <p:txBody>
          <a:bodyPr>
            <a:noAutofit/>
          </a:bodyPr>
          <a:lstStyle/>
          <a:p>
            <a:r>
              <a:rPr lang="pl-PL" altLang="pl-PL" sz="2800" dirty="0" smtClean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altLang="pl-PL" sz="2800" dirty="0" smtClean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altLang="pl-PL" sz="2800" dirty="0" smtClean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</a:t>
            </a:r>
            <a:r>
              <a:rPr lang="pl-PL" altLang="pl-PL" sz="3200" dirty="0" smtClean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WFOŚiGW </a:t>
            </a:r>
            <a:r>
              <a:rPr lang="pl-PL" altLang="pl-PL" sz="3200" dirty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Poznaniu </a:t>
            </a:r>
            <a:r>
              <a:rPr lang="pl-PL" altLang="pl-PL" sz="3200" dirty="0" smtClean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altLang="pl-PL" sz="3200" dirty="0" smtClean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3200" dirty="0">
              <a:solidFill>
                <a:srgbClr val="95CA2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620975"/>
            <a:ext cx="8003232" cy="4505188"/>
          </a:xfrm>
        </p:spPr>
        <p:txBody>
          <a:bodyPr>
            <a:normAutofit fontScale="92500"/>
          </a:bodyPr>
          <a:lstStyle/>
          <a:p>
            <a:pPr algn="ctr">
              <a:defRPr/>
            </a:pPr>
            <a:r>
              <a:rPr lang="pl-PL" b="1" dirty="0">
                <a:cs typeface="Times New Roman" panose="02020603050405020304" pitchFamily="18" charset="0"/>
              </a:rPr>
              <a:t>Wojewódzki Fundusz Ochrony Środowiska i Gospodarki Wodnej</a:t>
            </a:r>
            <a:r>
              <a:rPr lang="pl-PL" dirty="0">
                <a:cs typeface="Times New Roman" panose="02020603050405020304" pitchFamily="18" charset="0"/>
              </a:rPr>
              <a:t> jest instytucją powołaną na mocy ustawy Prawo ochrony środowiska, finansującą przedsięwzięcia związane z szeroko rozumianą ochroną środowiska. </a:t>
            </a:r>
          </a:p>
          <a:p>
            <a:pPr algn="ctr">
              <a:defRPr/>
            </a:pPr>
            <a:r>
              <a:rPr lang="pl-PL" dirty="0">
                <a:cs typeface="Times New Roman" panose="02020603050405020304" pitchFamily="18" charset="0"/>
              </a:rPr>
              <a:t>WFOŚiGW posiada status </a:t>
            </a:r>
            <a:r>
              <a:rPr lang="pl-PL" b="1" dirty="0">
                <a:cs typeface="Times New Roman" panose="02020603050405020304" pitchFamily="18" charset="0"/>
              </a:rPr>
              <a:t>samorządowej osoby prawnej</a:t>
            </a:r>
            <a:r>
              <a:rPr lang="pl-PL" dirty="0" smtClean="0">
                <a:cs typeface="Times New Roman" panose="02020603050405020304" pitchFamily="18" charset="0"/>
              </a:rPr>
              <a:t>.</a:t>
            </a:r>
          </a:p>
          <a:p>
            <a:pPr algn="ctr"/>
            <a:endParaRPr lang="pl-PL" dirty="0" smtClean="0">
              <a:cs typeface="Times New Roman" panose="02020603050405020304" pitchFamily="18" charset="0"/>
            </a:endParaRPr>
          </a:p>
          <a:p>
            <a:pPr algn="l"/>
            <a:r>
              <a:rPr lang="pl-PL" b="1" dirty="0" smtClean="0"/>
              <a:t>Dyspozycje środków WFOŚGW:  </a:t>
            </a:r>
          </a:p>
          <a:p>
            <a:pPr marL="514350" indent="-514350" algn="l">
              <a:lnSpc>
                <a:spcPts val="3400"/>
              </a:lnSpc>
              <a:buFontTx/>
              <a:buAutoNum type="arabicPeriod"/>
              <a:defRPr/>
            </a:pPr>
            <a:r>
              <a:rPr lang="pl-PL" dirty="0">
                <a:cs typeface="Times New Roman" panose="02020603050405020304" pitchFamily="18" charset="0"/>
              </a:rPr>
              <a:t>Pożyczki – częściowo umarzalne i </a:t>
            </a:r>
            <a:r>
              <a:rPr lang="pl-PL" dirty="0" smtClean="0">
                <a:cs typeface="Times New Roman" panose="02020603050405020304" pitchFamily="18" charset="0"/>
              </a:rPr>
              <a:t>zwrotne  </a:t>
            </a:r>
            <a:endParaRPr lang="pl-PL" dirty="0">
              <a:cs typeface="Times New Roman" panose="02020603050405020304" pitchFamily="18" charset="0"/>
            </a:endParaRPr>
          </a:p>
          <a:p>
            <a:pPr marL="514350" indent="-514350" algn="l">
              <a:lnSpc>
                <a:spcPts val="3400"/>
              </a:lnSpc>
              <a:buFontTx/>
              <a:buAutoNum type="arabicPeriod"/>
              <a:defRPr/>
            </a:pPr>
            <a:r>
              <a:rPr lang="pl-PL" dirty="0" smtClean="0">
                <a:cs typeface="Times New Roman" panose="02020603050405020304" pitchFamily="18" charset="0"/>
              </a:rPr>
              <a:t>Dotacje</a:t>
            </a:r>
            <a:endParaRPr lang="pl-PL" dirty="0">
              <a:cs typeface="Times New Roman" panose="02020603050405020304" pitchFamily="18" charset="0"/>
            </a:endParaRPr>
          </a:p>
          <a:p>
            <a:pPr marL="514350" indent="-514350" algn="l">
              <a:lnSpc>
                <a:spcPts val="3400"/>
              </a:lnSpc>
              <a:buFontTx/>
              <a:buAutoNum type="arabicPeriod"/>
              <a:defRPr/>
            </a:pPr>
            <a:r>
              <a:rPr lang="pl-PL" altLang="pl-PL" dirty="0">
                <a:cs typeface="Times New Roman" panose="02020603050405020304" pitchFamily="18" charset="0"/>
              </a:rPr>
              <a:t>Dopłaty do oprocentowania kredytów udzielanych przez banki (przedsiębiorcy i osoby fizyczne) oraz dopłaty do kapitału – dla osób </a:t>
            </a:r>
            <a:r>
              <a:rPr lang="pl-PL" altLang="pl-PL" dirty="0" smtClean="0">
                <a:cs typeface="Times New Roman" panose="02020603050405020304" pitchFamily="18" charset="0"/>
              </a:rPr>
              <a:t>fizycznych</a:t>
            </a:r>
            <a:endParaRPr lang="pl-PL" dirty="0">
              <a:cs typeface="Times New Roman" panose="02020603050405020304" pitchFamily="18" charset="0"/>
            </a:endParaRPr>
          </a:p>
          <a:p>
            <a:pPr algn="ctr"/>
            <a:endParaRPr lang="pl-PL" b="1" dirty="0"/>
          </a:p>
        </p:txBody>
      </p:sp>
      <p:pic>
        <p:nvPicPr>
          <p:cNvPr id="2050" name="Picture 2" descr="Znalezione obrazy dla zapytania wfo&amp;sacute;igw pozna&amp;nacute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364" y="188640"/>
            <a:ext cx="2147468" cy="149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38869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615262" cy="648072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Zasady pomocy finansowej WFOŚGW  </a:t>
            </a:r>
            <a:endParaRPr lang="pl-PL" sz="3600" dirty="0">
              <a:solidFill>
                <a:srgbClr val="95CA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412776"/>
            <a:ext cx="7615262" cy="4536505"/>
          </a:xfrm>
        </p:spPr>
        <p:txBody>
          <a:bodyPr>
            <a:normAutofit lnSpcReduction="1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l-PL" dirty="0">
                <a:solidFill>
                  <a:prstClr val="black"/>
                </a:solidFill>
                <a:cs typeface="Arial" charset="0"/>
              </a:rPr>
              <a:t> Środki finansowe są przyznawane po rozpatrzeniu wniosku,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solidFill>
                  <a:prstClr val="black"/>
                </a:solidFill>
                <a:cs typeface="Arial" charset="0"/>
              </a:rPr>
              <a:t>    złożonego na obowiązującym w danym roku formularzu,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solidFill>
                  <a:prstClr val="black"/>
                </a:solidFill>
                <a:cs typeface="Arial" charset="0"/>
              </a:rPr>
              <a:t>    na podstawie umowy </a:t>
            </a:r>
            <a:r>
              <a:rPr lang="pl-PL" dirty="0" err="1">
                <a:solidFill>
                  <a:prstClr val="black"/>
                </a:solidFill>
                <a:cs typeface="Arial" charset="0"/>
              </a:rPr>
              <a:t>cywilno</a:t>
            </a:r>
            <a:r>
              <a:rPr lang="pl-PL" dirty="0">
                <a:solidFill>
                  <a:prstClr val="black"/>
                </a:solidFill>
                <a:cs typeface="Arial" charset="0"/>
              </a:rPr>
              <a:t> – </a:t>
            </a:r>
            <a:r>
              <a:rPr lang="pl-PL" dirty="0" smtClean="0">
                <a:solidFill>
                  <a:prstClr val="black"/>
                </a:solidFill>
                <a:cs typeface="Arial" charset="0"/>
              </a:rPr>
              <a:t>prawnej</a:t>
            </a:r>
            <a:endParaRPr lang="pl-PL" dirty="0">
              <a:solidFill>
                <a:prstClr val="black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prstClr val="black"/>
              </a:solidFill>
              <a:cs typeface="Arial" charset="0"/>
            </a:endParaRPr>
          </a:p>
          <a:p>
            <a:pPr algn="ctr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pl-PL" dirty="0">
                <a:solidFill>
                  <a:prstClr val="black"/>
                </a:solidFill>
                <a:cs typeface="Arial" charset="0"/>
              </a:rPr>
              <a:t>Pomoc udzielana jest na przedsięwzięcia z zakresu ochrony środowiska, </a:t>
            </a:r>
            <a:r>
              <a:rPr lang="pl-PL" b="1" dirty="0">
                <a:solidFill>
                  <a:srgbClr val="FF0000"/>
                </a:solidFill>
                <a:cs typeface="Arial" charset="0"/>
              </a:rPr>
              <a:t>przynoszące konkretny, wymierny efekt </a:t>
            </a:r>
            <a:r>
              <a:rPr lang="pl-PL" b="1" dirty="0" smtClean="0">
                <a:solidFill>
                  <a:srgbClr val="FF0000"/>
                </a:solidFill>
                <a:cs typeface="Arial" charset="0"/>
              </a:rPr>
              <a:t>ekologiczny</a:t>
            </a:r>
            <a:endParaRPr lang="pl-PL" b="1" dirty="0">
              <a:solidFill>
                <a:srgbClr val="FF0000"/>
              </a:solidFill>
              <a:cs typeface="Arial" charset="0"/>
            </a:endParaRPr>
          </a:p>
          <a:p>
            <a:pPr algn="ctr">
              <a:defRPr/>
            </a:pPr>
            <a:endParaRPr lang="pl-PL" dirty="0">
              <a:solidFill>
                <a:prstClr val="black"/>
              </a:solidFill>
              <a:cs typeface="Arial" charset="0"/>
            </a:endParaRPr>
          </a:p>
          <a:p>
            <a:pPr algn="ctr">
              <a:buFont typeface="Wingdings" pitchFamily="2" charset="2"/>
              <a:buChar char="Ø"/>
              <a:defRPr/>
            </a:pPr>
            <a:r>
              <a:rPr lang="pl-PL" dirty="0">
                <a:cs typeface="Arial" charset="0"/>
              </a:rPr>
              <a:t> Pomocy udziela się osobom fizycznym nie prowadzącym</a:t>
            </a:r>
          </a:p>
          <a:p>
            <a:pPr algn="ctr">
              <a:defRPr/>
            </a:pPr>
            <a:r>
              <a:rPr lang="pl-PL" dirty="0">
                <a:cs typeface="Arial" charset="0"/>
              </a:rPr>
              <a:t>    działalności gospodarczej na podstawie odrębnych </a:t>
            </a:r>
            <a:r>
              <a:rPr lang="pl-PL" dirty="0" smtClean="0">
                <a:cs typeface="Arial" charset="0"/>
              </a:rPr>
              <a:t>programów</a:t>
            </a:r>
            <a:endParaRPr lang="pl-PL" dirty="0">
              <a:cs typeface="Arial" charset="0"/>
            </a:endParaRPr>
          </a:p>
          <a:p>
            <a:pPr algn="ctr">
              <a:defRPr/>
            </a:pPr>
            <a:endParaRPr lang="pl-PL" dirty="0">
              <a:solidFill>
                <a:prstClr val="black"/>
              </a:solidFill>
              <a:cs typeface="Arial" charset="0"/>
            </a:endParaRPr>
          </a:p>
          <a:p>
            <a:pPr algn="ctr">
              <a:buFont typeface="Wingdings" pitchFamily="2" charset="2"/>
              <a:buChar char="Ø"/>
              <a:defRPr/>
            </a:pPr>
            <a:r>
              <a:rPr lang="pl-PL" dirty="0">
                <a:solidFill>
                  <a:prstClr val="black"/>
                </a:solidFill>
                <a:cs typeface="Arial" charset="0"/>
              </a:rPr>
              <a:t>Pomocy nie udziela się na przedsięwzięcia </a:t>
            </a:r>
            <a:r>
              <a:rPr lang="pl-PL" dirty="0" smtClean="0">
                <a:solidFill>
                  <a:prstClr val="black"/>
                </a:solidFill>
                <a:cs typeface="Arial" charset="0"/>
              </a:rPr>
              <a:t>zakończone</a:t>
            </a:r>
            <a:endParaRPr lang="pl-PL" dirty="0">
              <a:solidFill>
                <a:prstClr val="black"/>
              </a:solidFill>
              <a:cs typeface="Arial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pl-PL" dirty="0">
              <a:solidFill>
                <a:prstClr val="black"/>
              </a:solidFill>
              <a:cs typeface="Arial" charset="0"/>
            </a:endParaRPr>
          </a:p>
          <a:p>
            <a:pPr algn="ctr">
              <a:buFont typeface="Wingdings" pitchFamily="2" charset="2"/>
              <a:buChar char="Ø"/>
              <a:defRPr/>
            </a:pPr>
            <a:r>
              <a:rPr lang="pl-PL" dirty="0">
                <a:cs typeface="Arial" charset="0"/>
              </a:rPr>
              <a:t>Podatek VAT nie stanowi kosztu przedsięwzięcia (jeżeli istnieje prawna możliwość jego odliczenia lub odzyskania</a:t>
            </a:r>
            <a:r>
              <a:rPr lang="pl-PL" dirty="0" smtClean="0">
                <a:cs typeface="Arial" charset="0"/>
              </a:rPr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874006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615262" cy="648072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Nowe Programy Priorytetowe dla osób fizycznych</a:t>
            </a:r>
            <a:endParaRPr lang="pl-PL" sz="2800" dirty="0">
              <a:solidFill>
                <a:srgbClr val="95CA2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1844824"/>
            <a:ext cx="7615262" cy="4713387"/>
          </a:xfrm>
        </p:spPr>
        <p:txBody>
          <a:bodyPr/>
          <a:lstStyle/>
          <a:p>
            <a:r>
              <a:rPr lang="pl-PL" altLang="pl-PL" b="1" dirty="0" smtClean="0">
                <a:cs typeface="Times New Roman" panose="02020603050405020304" pitchFamily="18" charset="0"/>
              </a:rPr>
              <a:t>I </a:t>
            </a:r>
            <a:r>
              <a:rPr lang="pl-PL" altLang="pl-PL" b="1" dirty="0">
                <a:cs typeface="Times New Roman" panose="02020603050405020304" pitchFamily="18" charset="0"/>
              </a:rPr>
              <a:t>– Inwestycje w zakresie odnawialnych źródeł energii dla budynków mieszkalnych jednorodzinnych „OZE – </a:t>
            </a:r>
            <a:r>
              <a:rPr lang="pl-PL" altLang="pl-PL" b="1" dirty="0" smtClean="0">
                <a:cs typeface="Times New Roman" panose="02020603050405020304" pitchFamily="18" charset="0"/>
              </a:rPr>
              <a:t>2017”</a:t>
            </a:r>
            <a:endParaRPr lang="pl-PL" altLang="pl-PL" b="1" dirty="0">
              <a:cs typeface="Times New Roman" panose="02020603050405020304" pitchFamily="18" charset="0"/>
            </a:endParaRPr>
          </a:p>
          <a:p>
            <a:endParaRPr lang="pl-PL" altLang="pl-PL" b="1" dirty="0">
              <a:cs typeface="Times New Roman" panose="02020603050405020304" pitchFamily="18" charset="0"/>
            </a:endParaRPr>
          </a:p>
          <a:p>
            <a:r>
              <a:rPr lang="pl-PL" altLang="pl-PL" b="1" dirty="0" smtClean="0">
                <a:cs typeface="Times New Roman" panose="02020603050405020304" pitchFamily="18" charset="0"/>
              </a:rPr>
              <a:t>II </a:t>
            </a:r>
            <a:r>
              <a:rPr lang="pl-PL" altLang="pl-PL" b="1" dirty="0">
                <a:cs typeface="Times New Roman" panose="02020603050405020304" pitchFamily="18" charset="0"/>
              </a:rPr>
              <a:t>– Termomodernizacja budynków mieszkalnych jednorodzinnych „TERMO – 2017</a:t>
            </a:r>
            <a:r>
              <a:rPr lang="pl-PL" altLang="pl-PL" b="1" dirty="0" smtClean="0">
                <a:cs typeface="Times New Roman" panose="02020603050405020304" pitchFamily="18" charset="0"/>
              </a:rPr>
              <a:t>”</a:t>
            </a:r>
            <a:endParaRPr lang="pl-PL" altLang="pl-PL" b="1" dirty="0">
              <a:cs typeface="Times New Roman" panose="02020603050405020304" pitchFamily="18" charset="0"/>
            </a:endParaRPr>
          </a:p>
          <a:p>
            <a:endParaRPr lang="pl-PL" altLang="pl-PL" b="1" dirty="0">
              <a:cs typeface="Times New Roman" panose="02020603050405020304" pitchFamily="18" charset="0"/>
            </a:endParaRPr>
          </a:p>
          <a:p>
            <a:r>
              <a:rPr lang="pl-PL" altLang="pl-PL" b="1" dirty="0" smtClean="0">
                <a:cs typeface="Times New Roman" panose="02020603050405020304" pitchFamily="18" charset="0"/>
              </a:rPr>
              <a:t>III </a:t>
            </a:r>
            <a:r>
              <a:rPr lang="pl-PL" altLang="pl-PL" b="1" dirty="0">
                <a:cs typeface="Times New Roman" panose="02020603050405020304" pitchFamily="18" charset="0"/>
              </a:rPr>
              <a:t>– Wymiana źródła ciepła w budynkach jednorodzinnych i lokalach mieszkalnych „PIECYK – 2017</a:t>
            </a:r>
            <a:r>
              <a:rPr lang="pl-PL" altLang="pl-PL" b="1" dirty="0" smtClean="0">
                <a:cs typeface="Times New Roman" panose="02020603050405020304" pitchFamily="18" charset="0"/>
              </a:rPr>
              <a:t>”</a:t>
            </a:r>
            <a:endParaRPr lang="pl-PL" altLang="pl-PL" b="1" dirty="0">
              <a:cs typeface="Times New Roman" panose="02020603050405020304" pitchFamily="18" charset="0"/>
            </a:endParaRPr>
          </a:p>
          <a:p>
            <a:pPr marL="0" indent="0">
              <a:defRPr/>
            </a:pPr>
            <a:endParaRPr lang="pl-PL" dirty="0"/>
          </a:p>
          <a:p>
            <a:pPr marL="0" indent="0">
              <a:defRPr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360063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615262" cy="1008112"/>
          </a:xfrm>
        </p:spPr>
        <p:txBody>
          <a:bodyPr>
            <a:normAutofit/>
          </a:bodyPr>
          <a:lstStyle/>
          <a:p>
            <a:pPr algn="ctr"/>
            <a:r>
              <a:rPr lang="pl-PL" altLang="pl-PL" sz="2400" dirty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Wymiana źródła ciepła w budynkach jednorodzinnych </a:t>
            </a:r>
            <a:br>
              <a:rPr lang="pl-PL" altLang="pl-PL" sz="2400" dirty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pl-PL" altLang="pl-PL" sz="2400" dirty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 lokalach mieszkalnych „PIECYK – 2017”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484784"/>
            <a:ext cx="7615262" cy="4641379"/>
          </a:xfrm>
        </p:spPr>
        <p:txBody>
          <a:bodyPr/>
          <a:lstStyle/>
          <a:p>
            <a:pPr lvl="0" algn="ctr">
              <a:spcBef>
                <a:spcPts val="600"/>
              </a:spcBef>
            </a:pPr>
            <a:r>
              <a:rPr lang="pl-PL" b="1" dirty="0" smtClean="0"/>
              <a:t>realizacja</a:t>
            </a:r>
            <a:r>
              <a:rPr lang="x-none" b="1" smtClean="0"/>
              <a:t> w </a:t>
            </a:r>
            <a:r>
              <a:rPr lang="x-none" b="1"/>
              <a:t>latach </a:t>
            </a:r>
            <a:r>
              <a:rPr lang="x-none" b="1" smtClean="0"/>
              <a:t>2017-20</a:t>
            </a:r>
            <a:r>
              <a:rPr lang="pl-PL" b="1" dirty="0" smtClean="0"/>
              <a:t>20:</a:t>
            </a:r>
            <a:endParaRPr lang="pl-PL" b="1" dirty="0"/>
          </a:p>
          <a:p>
            <a:pPr lvl="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x-none"/>
              <a:t>umowy pożyczki będą zawierane </a:t>
            </a:r>
            <a:r>
              <a:rPr lang="x-none" b="1"/>
              <a:t>do końca </a:t>
            </a:r>
            <a:r>
              <a:rPr lang="x-none" b="1" smtClean="0"/>
              <a:t>201</a:t>
            </a:r>
            <a:r>
              <a:rPr lang="pl-PL" b="1" dirty="0" smtClean="0"/>
              <a:t>8</a:t>
            </a:r>
            <a:r>
              <a:rPr lang="x-none" b="1" smtClean="0"/>
              <a:t> </a:t>
            </a:r>
            <a:r>
              <a:rPr lang="x-none" b="1" smtClean="0"/>
              <a:t>r.</a:t>
            </a:r>
            <a:endParaRPr lang="pl-PL" b="1" dirty="0"/>
          </a:p>
          <a:p>
            <a:pPr lvl="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x-none" smtClean="0"/>
              <a:t>wypłata </a:t>
            </a:r>
            <a:r>
              <a:rPr lang="x-none"/>
              <a:t>środków będzie następować </a:t>
            </a:r>
            <a:r>
              <a:rPr lang="x-none" b="1"/>
              <a:t>do końca </a:t>
            </a:r>
            <a:r>
              <a:rPr lang="x-none" b="1" smtClean="0"/>
              <a:t>20</a:t>
            </a:r>
            <a:r>
              <a:rPr lang="pl-PL" b="1" dirty="0" smtClean="0"/>
              <a:t>20</a:t>
            </a:r>
            <a:r>
              <a:rPr lang="x-none" b="1" smtClean="0"/>
              <a:t> </a:t>
            </a:r>
            <a:r>
              <a:rPr lang="x-none" b="1"/>
              <a:t>r.</a:t>
            </a:r>
            <a:endParaRPr lang="pl-PL" b="1" dirty="0"/>
          </a:p>
          <a:p>
            <a:endParaRPr lang="pl-PL" dirty="0" smtClean="0"/>
          </a:p>
          <a:p>
            <a:r>
              <a:rPr lang="pl-PL" u="sng" dirty="0" smtClean="0"/>
              <a:t>Planowany termin naboru wniosków:</a:t>
            </a:r>
            <a:r>
              <a:rPr lang="pl-PL" dirty="0" smtClean="0"/>
              <a:t> </a:t>
            </a:r>
            <a:r>
              <a:rPr lang="pl-PL" b="1" dirty="0" smtClean="0"/>
              <a:t>16.08.2017 r.</a:t>
            </a:r>
          </a:p>
          <a:p>
            <a:endParaRPr lang="pl-PL" u="sng" dirty="0"/>
          </a:p>
          <a:p>
            <a:r>
              <a:rPr lang="pl-PL" u="sng" dirty="0" smtClean="0"/>
              <a:t>Budżet </a:t>
            </a:r>
            <a:r>
              <a:rPr lang="pl-PL" u="sng" dirty="0"/>
              <a:t>programu:</a:t>
            </a:r>
            <a:r>
              <a:rPr lang="pl-PL" dirty="0"/>
              <a:t> </a:t>
            </a:r>
            <a:r>
              <a:rPr lang="pl-PL" b="1" dirty="0"/>
              <a:t>5 000 000 zł  </a:t>
            </a:r>
          </a:p>
          <a:p>
            <a:endParaRPr lang="pl-PL" u="sng" dirty="0"/>
          </a:p>
          <a:p>
            <a:r>
              <a:rPr lang="pl-PL" u="sng" dirty="0"/>
              <a:t>Beneficjenci:</a:t>
            </a:r>
          </a:p>
          <a:p>
            <a:pPr>
              <a:buFont typeface="Wingdings" pitchFamily="2" charset="2"/>
              <a:buChar char="Ø"/>
            </a:pPr>
            <a:r>
              <a:rPr lang="pl-PL" b="1" dirty="0"/>
              <a:t>Osoby fizyczne</a:t>
            </a:r>
          </a:p>
          <a:p>
            <a:endParaRPr lang="pl-PL" dirty="0"/>
          </a:p>
        </p:txBody>
      </p:sp>
      <p:pic>
        <p:nvPicPr>
          <p:cNvPr id="4" name="Obraz 3" descr="DSC044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286" y="3717032"/>
            <a:ext cx="2591297" cy="1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058331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615262" cy="1008112"/>
          </a:xfrm>
        </p:spPr>
        <p:txBody>
          <a:bodyPr>
            <a:normAutofit/>
          </a:bodyPr>
          <a:lstStyle/>
          <a:p>
            <a:pPr algn="ctr"/>
            <a:r>
              <a:rPr lang="pl-PL" altLang="pl-PL" sz="2400" dirty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Wymiana źródła ciepła w budynkach jednorodzinnych </a:t>
            </a:r>
            <a:br>
              <a:rPr lang="pl-PL" altLang="pl-PL" sz="2400" dirty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pl-PL" altLang="pl-PL" sz="2400" dirty="0">
                <a:solidFill>
                  <a:srgbClr val="95C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 lokalach mieszkalnych „PIECYK – 2017”</a:t>
            </a:r>
            <a:endParaRPr lang="pl-PL" sz="2400" dirty="0"/>
          </a:p>
        </p:txBody>
      </p:sp>
      <p:sp>
        <p:nvSpPr>
          <p:cNvPr id="6" name="Prostokąt 5"/>
          <p:cNvSpPr/>
          <p:nvPr/>
        </p:nvSpPr>
        <p:spPr>
          <a:xfrm>
            <a:off x="467544" y="1628800"/>
            <a:ext cx="820891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Wniosek może zostać złożony przez osoby fizyczne uzyskujące dochody i rozliczające się z Urzędem Skarbowym na terenie Polski</a:t>
            </a:r>
            <a:r>
              <a:rPr lang="pl-PL" sz="2400" b="1" dirty="0" smtClean="0"/>
              <a:t>:</a:t>
            </a:r>
          </a:p>
          <a:p>
            <a:endParaRPr lang="pl-PL" sz="24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/>
              <a:t>jedną osobę fizyczną, posiadającą prawo dysponowania budynkiem jednorodzinnym/lokalem mieszkalnym</a:t>
            </a:r>
            <a:r>
              <a:rPr lang="pl-PL" sz="2000" dirty="0" smtClean="0"/>
              <a:t>,</a:t>
            </a:r>
          </a:p>
          <a:p>
            <a:pPr lvl="0"/>
            <a:endParaRPr lang="pl-PL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/>
              <a:t>dwie osoby fizyczne (będące łącznie Wnioskodawcą/Beneficjentem), z których każda posiada prawo dysponowania budynkiem jednorodzinnym/ lokalem mieszkalnym, </a:t>
            </a:r>
            <a:endParaRPr lang="pl-PL" sz="2000" dirty="0" smtClean="0"/>
          </a:p>
          <a:p>
            <a:pPr lvl="0"/>
            <a:endParaRPr lang="pl-PL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/>
              <a:t>jedną osobę fizyczną, posiadającą prawo dysponowania budynkiem jednorodzinnym/lokalem mieszkalnym, przy udziale </a:t>
            </a:r>
            <a:r>
              <a:rPr lang="pl-PL" sz="2000" dirty="0" err="1"/>
              <a:t>Współpożyczkobiorcy</a:t>
            </a:r>
            <a:r>
              <a:rPr lang="pl-PL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5831113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1249</Words>
  <Application>Microsoft Office PowerPoint</Application>
  <PresentationFormat>Pokaz na ekranie (4:3)</PresentationFormat>
  <Paragraphs>212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Prezentacja programu PowerPoint</vt:lpstr>
      <vt:lpstr>PROJEKT DORADZTWA ENERGETYCZNEGO </vt:lpstr>
      <vt:lpstr>Odbiorcy projektu</vt:lpstr>
      <vt:lpstr>Cele </vt:lpstr>
      <vt:lpstr>                             WFOŚiGW w Poznaniu  </vt:lpstr>
      <vt:lpstr>Zasady pomocy finansowej WFOŚGW  </vt:lpstr>
      <vt:lpstr>Nowe Programy Priorytetowe dla osób fizycznych</vt:lpstr>
      <vt:lpstr>Wymiana źródła ciepła w budynkach jednorodzinnych  i lokalach mieszkalnych „PIECYK – 2017”</vt:lpstr>
      <vt:lpstr>Wymiana źródła ciepła w budynkach jednorodzinnych  i lokalach mieszkalnych „PIECYK – 2017”</vt:lpstr>
      <vt:lpstr>Wymiana źródła ciepła w budynkach jednorodzinnych  i lokalach mieszkalnych „PIECYK – 2017”</vt:lpstr>
      <vt:lpstr>Wymiana źródła ciepła w budynkach jednorodzinnych  i lokalach mieszkalnych „PIECYK – 2017” </vt:lpstr>
      <vt:lpstr>Wymiana źródła ciepła w budynkach jednorodzinnych  i lokalach mieszkalnych „PIECYK – 2017”</vt:lpstr>
      <vt:lpstr>Zabezpieczenie pożyczki</vt:lpstr>
      <vt:lpstr>Wymiana źródła ciepła w budynkach jednorodzinnych  i lokalach mieszkalnych „PIECYK – 2017”</vt:lpstr>
      <vt:lpstr>Termin i sposób składania wniosków   </vt:lpstr>
      <vt:lpstr>Dopłaty – dotacje przeznaczone na częściową spłatę kapitału kredytów udzielanych przez BOŚ dla osób fizycznych </vt:lpstr>
      <vt:lpstr>Dopłaty – dotacje przeznaczone na częściową spłatę kapitału kredytów udzielanych przez Banki Spółdzielcze dla osób fizycznych </vt:lpstr>
      <vt:lpstr>WRPO 2014-2020</vt:lpstr>
      <vt:lpstr>Typ beneficjenta</vt:lpstr>
      <vt:lpstr>Zasady finansowania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Kinia</dc:creator>
  <cp:lastModifiedBy>Kinia</cp:lastModifiedBy>
  <cp:revision>5</cp:revision>
  <dcterms:modified xsi:type="dcterms:W3CDTF">2017-08-07T12:00:55Z</dcterms:modified>
</cp:coreProperties>
</file>