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92" r:id="rId3"/>
    <p:sldId id="294" r:id="rId4"/>
    <p:sldId id="274" r:id="rId5"/>
    <p:sldId id="276" r:id="rId6"/>
    <p:sldId id="286" r:id="rId7"/>
    <p:sldId id="263" r:id="rId8"/>
    <p:sldId id="281" r:id="rId9"/>
    <p:sldId id="266" r:id="rId10"/>
    <p:sldId id="291" r:id="rId11"/>
    <p:sldId id="278" r:id="rId12"/>
    <p:sldId id="288" r:id="rId13"/>
    <p:sldId id="289" r:id="rId14"/>
    <p:sldId id="295" r:id="rId15"/>
    <p:sldId id="261" r:id="rId16"/>
    <p:sldId id="259" r:id="rId17"/>
    <p:sldId id="267" r:id="rId18"/>
    <p:sldId id="264" r:id="rId19"/>
    <p:sldId id="269" r:id="rId20"/>
    <p:sldId id="271" r:id="rId21"/>
    <p:sldId id="270" r:id="rId22"/>
    <p:sldId id="265" r:id="rId23"/>
    <p:sldId id="273" r:id="rId24"/>
    <p:sldId id="284" r:id="rId25"/>
    <p:sldId id="268" r:id="rId26"/>
    <p:sldId id="272" r:id="rId27"/>
    <p:sldId id="280" r:id="rId28"/>
    <p:sldId id="297" r:id="rId29"/>
    <p:sldId id="296" r:id="rId30"/>
    <p:sldId id="279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69" autoAdjust="0"/>
    <p:restoredTop sz="94660"/>
  </p:normalViewPr>
  <p:slideViewPr>
    <p:cSldViewPr>
      <p:cViewPr>
        <p:scale>
          <a:sx n="86" d="100"/>
          <a:sy n="86" d="100"/>
        </p:scale>
        <p:origin x="-2736" y="-13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274CE-CC40-4C7D-9DA6-35E0C1F9602B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D85AC-42B5-4814-94F6-F1117A6003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49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D85AC-42B5-4814-94F6-F1117A60032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66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673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66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906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016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5539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14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85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0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89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821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39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8E307-8950-4706-A621-2B74239399A4}" type="datetimeFigureOut">
              <a:rPr lang="pl-PL" smtClean="0"/>
              <a:t>2019-04-25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509C-85C0-467D-8688-A917D72F2B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48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://www.pobiedziska.p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3112" y="1052736"/>
            <a:ext cx="77048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atin typeface="+mj-lt"/>
                <a:cs typeface="Times New Roman" panose="02020603050405020304" pitchFamily="18" charset="0"/>
              </a:rPr>
              <a:t>Sprawozdanie z pracy</a:t>
            </a:r>
          </a:p>
          <a:p>
            <a:pPr algn="ctr"/>
            <a:endParaRPr lang="pl-PL" sz="3200" b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pl-PL" sz="3200" b="1" dirty="0" smtClean="0">
                <a:latin typeface="+mj-lt"/>
                <a:cs typeface="Times New Roman" panose="02020603050405020304" pitchFamily="18" charset="0"/>
              </a:rPr>
              <a:t>Burmistrza Miasta i Gminy Pobiedziska</a:t>
            </a:r>
          </a:p>
          <a:p>
            <a:pPr algn="ctr"/>
            <a:endParaRPr lang="pl-PL" sz="3200" b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pl-PL" sz="3200" b="1" dirty="0" smtClean="0">
                <a:latin typeface="+mj-lt"/>
                <a:cs typeface="Times New Roman" panose="02020603050405020304" pitchFamily="18" charset="0"/>
              </a:rPr>
              <a:t>w okresie międzysesyjnym</a:t>
            </a:r>
          </a:p>
          <a:p>
            <a:pPr algn="ctr"/>
            <a:endParaRPr lang="pl-PL" sz="3200" b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pl-PL" sz="3200" b="1" dirty="0" smtClean="0">
                <a:latin typeface="+mj-lt"/>
                <a:cs typeface="Times New Roman" panose="02020603050405020304" pitchFamily="18" charset="0"/>
              </a:rPr>
              <a:t>29.03.2019 r. – 25.04.2019 r.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7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64435" y="1614399"/>
            <a:ext cx="8064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Rada Sportu </a:t>
            </a:r>
            <a:r>
              <a:rPr lang="pl-PL" dirty="0"/>
              <a:t>zaopiniowała wnioski o nagrody sportowe Burmistrza Miasta i Gminy Pobiedziska za osiągnięcia sportowe w roku </a:t>
            </a:r>
            <a:r>
              <a:rPr lang="pl-PL" dirty="0" smtClean="0"/>
              <a:t>2018,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I</a:t>
            </a:r>
            <a:r>
              <a:rPr lang="pl-PL" dirty="0" smtClean="0"/>
              <a:t>nauguracja</a:t>
            </a:r>
            <a:r>
              <a:rPr lang="pl-PL" dirty="0"/>
              <a:t>  Gminnej Rady Działalności Pożytku Publicznego IV kadencji, na </a:t>
            </a:r>
            <a:r>
              <a:rPr lang="pl-PL" dirty="0" smtClean="0"/>
              <a:t>której </a:t>
            </a:r>
            <a:r>
              <a:rPr lang="pl-PL" dirty="0"/>
              <a:t>wybrano przewodniczącego </a:t>
            </a:r>
            <a:r>
              <a:rPr lang="pl-PL" dirty="0" smtClean="0"/>
              <a:t>Rafała Jaworskiego, zastępcę </a:t>
            </a:r>
            <a:r>
              <a:rPr lang="pl-PL" dirty="0"/>
              <a:t>przewodniczącego </a:t>
            </a:r>
            <a:r>
              <a:rPr lang="pl-PL" dirty="0" smtClean="0"/>
              <a:t>Artura Mileckiego i </a:t>
            </a:r>
            <a:r>
              <a:rPr lang="pl-PL" dirty="0"/>
              <a:t>sekretarza </a:t>
            </a:r>
            <a:r>
              <a:rPr lang="pl-PL" dirty="0" smtClean="0"/>
              <a:t>Aleksandrę Mazurek,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Zakończył się </a:t>
            </a:r>
            <a:r>
              <a:rPr lang="pl-PL" dirty="0"/>
              <a:t>pierwszy etap rekrutacji do przedszkoli i klas pierwszych publicznych szkół i przedszkoli z terenu Gminy Pobiedziska. </a:t>
            </a:r>
            <a:r>
              <a:rPr lang="pl-PL" dirty="0" smtClean="0"/>
              <a:t> Dla </a:t>
            </a:r>
            <a:r>
              <a:rPr lang="pl-PL" dirty="0"/>
              <a:t>wszystkich dzieci znalazły się </a:t>
            </a:r>
            <a:r>
              <a:rPr lang="pl-PL" dirty="0" smtClean="0"/>
              <a:t>miejsca w </a:t>
            </a:r>
            <a:r>
              <a:rPr lang="pl-PL" dirty="0"/>
              <a:t>przedszkolach. </a:t>
            </a:r>
            <a:r>
              <a:rPr lang="pl-PL" dirty="0" smtClean="0"/>
              <a:t>Na wolne miejsca </a:t>
            </a:r>
            <a:r>
              <a:rPr lang="pl-PL" dirty="0"/>
              <a:t>6 czerwca ruszy rekrutacja </a:t>
            </a:r>
            <a:r>
              <a:rPr lang="pl-PL" dirty="0" smtClean="0"/>
              <a:t>uzupełniająca.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086963" y="908720"/>
            <a:ext cx="301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Współpraca z NGO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942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OCHRONA ŚRODOWISKA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61700" y="836712"/>
            <a:ext cx="86205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/>
              <a:t>W dniach 9 i 16 kwietnia 2019 r. Stowarzyszenie Metropolia Poznań przeprowadziło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Urzędzie Miasta i Gminy w Pobiedziskach konsultacje dla mieszkańców gminy Pobiedziska, podczas których przybliżone zostały zasady Programu „Czyste Powietrze” wraz </a:t>
            </a:r>
            <a:r>
              <a:rPr lang="pl-PL" dirty="0" smtClean="0"/>
              <a:t> z </a:t>
            </a:r>
            <a:r>
              <a:rPr lang="pl-PL" dirty="0"/>
              <a:t>instruktażem wypełniania wniosku o dofinansowanie. Z konsultacji skorzystało dotychczas 13 osób. Z uwagi na duże </a:t>
            </a:r>
            <a:r>
              <a:rPr lang="pl-PL" dirty="0" smtClean="0"/>
              <a:t>zainteresowanie, </a:t>
            </a:r>
            <a:r>
              <a:rPr lang="pl-PL" dirty="0"/>
              <a:t>Metropolia Poznań wyznaczyła trzy kolejne terminy konsultacji</a:t>
            </a:r>
            <a:r>
              <a:rPr lang="pl-PL" dirty="0" smtClean="0"/>
              <a:t>:</a:t>
            </a:r>
          </a:p>
          <a:p>
            <a:pPr lvl="0" algn="just"/>
            <a:endParaRPr lang="pl-PL" dirty="0"/>
          </a:p>
          <a:p>
            <a:pPr lvl="0" algn="just"/>
            <a:endParaRPr lang="pl-PL" b="1" dirty="0" smtClean="0"/>
          </a:p>
          <a:p>
            <a:pPr lvl="0" algn="just"/>
            <a:endParaRPr lang="pl-PL" b="1" dirty="0"/>
          </a:p>
          <a:p>
            <a:pPr lvl="0" algn="just"/>
            <a:r>
              <a:rPr lang="pl-PL" b="1" dirty="0" smtClean="0"/>
              <a:t>26 </a:t>
            </a:r>
            <a:r>
              <a:rPr lang="pl-PL" b="1" dirty="0"/>
              <a:t>kwietnia br. w </a:t>
            </a:r>
            <a:r>
              <a:rPr lang="pl-PL" b="1" dirty="0" smtClean="0"/>
              <a:t>godz. </a:t>
            </a:r>
            <a:r>
              <a:rPr lang="pl-PL" b="1" dirty="0"/>
              <a:t>14.00-18.00</a:t>
            </a:r>
            <a:endParaRPr lang="pl-PL" dirty="0"/>
          </a:p>
          <a:p>
            <a:pPr lvl="0" algn="just"/>
            <a:r>
              <a:rPr lang="pl-PL" b="1" dirty="0"/>
              <a:t>15 maja br. w </a:t>
            </a:r>
            <a:r>
              <a:rPr lang="pl-PL" b="1" dirty="0" smtClean="0"/>
              <a:t>godz. </a:t>
            </a:r>
            <a:r>
              <a:rPr lang="pl-PL" b="1" dirty="0"/>
              <a:t>14.00-18.00 </a:t>
            </a:r>
            <a:endParaRPr lang="pl-PL" dirty="0"/>
          </a:p>
          <a:p>
            <a:pPr lvl="0" algn="just"/>
            <a:r>
              <a:rPr lang="pl-PL" b="1" dirty="0"/>
              <a:t>23 maja br. w </a:t>
            </a:r>
            <a:r>
              <a:rPr lang="pl-PL" b="1" dirty="0" smtClean="0"/>
              <a:t>godz. </a:t>
            </a:r>
            <a:r>
              <a:rPr lang="pl-PL" b="1" dirty="0"/>
              <a:t>14.00-18.00 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r="17303"/>
          <a:stretch/>
        </p:blipFill>
        <p:spPr bwMode="auto">
          <a:xfrm>
            <a:off x="4644008" y="2544976"/>
            <a:ext cx="3456384" cy="28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0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76647" y="332656"/>
            <a:ext cx="85907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Przyjmowane są wnioski </a:t>
            </a:r>
            <a:r>
              <a:rPr lang="pl-PL" dirty="0"/>
              <a:t>w sprawie dofinansowania likwidacji wyrobów zawierających azbest. Dofinansowanie do kosztów demontażu wyrobów azbestowych wraz z ich </a:t>
            </a:r>
            <a:r>
              <a:rPr lang="pl-PL" dirty="0" smtClean="0"/>
              <a:t>unieszkodliwianiem lub do </a:t>
            </a:r>
            <a:r>
              <a:rPr lang="pl-PL" dirty="0"/>
              <a:t>kosztów unieszkodliwiania wyrobów azbestowych, przyznawane jest w wysokości </a:t>
            </a:r>
            <a:r>
              <a:rPr lang="pl-PL" b="1" dirty="0"/>
              <a:t>100 % </a:t>
            </a:r>
            <a:r>
              <a:rPr lang="pl-PL" b="1" dirty="0" smtClean="0"/>
              <a:t>całościowych kosztów </a:t>
            </a:r>
            <a:r>
              <a:rPr lang="pl-PL" dirty="0" smtClean="0"/>
              <a:t>tych działań. </a:t>
            </a:r>
          </a:p>
          <a:p>
            <a:pPr lvl="0" algn="just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</a:t>
            </a:r>
            <a:r>
              <a:rPr lang="pl-PL" b="1" dirty="0" smtClean="0"/>
              <a:t>Wnioski </a:t>
            </a:r>
            <a:r>
              <a:rPr lang="pl-PL" b="1" dirty="0"/>
              <a:t>rozpatrywane będą do wyczerpania limitów, przy czym ostateczny termin </a:t>
            </a:r>
            <a:r>
              <a:rPr lang="pl-PL" b="1" dirty="0" smtClean="0"/>
              <a:t>   </a:t>
            </a:r>
          </a:p>
          <a:p>
            <a:pPr lvl="0" algn="just"/>
            <a:r>
              <a:rPr lang="pl-PL" b="1" dirty="0"/>
              <a:t> </a:t>
            </a:r>
            <a:r>
              <a:rPr lang="pl-PL" b="1" dirty="0" smtClean="0"/>
              <a:t>    składania </a:t>
            </a:r>
            <a:r>
              <a:rPr lang="pl-PL" b="1" dirty="0"/>
              <a:t>wniosków ustalono na dzień 15 lipca </a:t>
            </a:r>
            <a:r>
              <a:rPr lang="pl-PL" b="1" dirty="0" smtClean="0"/>
              <a:t>2019 r.</a:t>
            </a:r>
          </a:p>
          <a:p>
            <a:pPr lvl="1" algn="just"/>
            <a:r>
              <a:rPr lang="pl-PL" b="1" dirty="0" smtClean="0"/>
              <a:t> </a:t>
            </a:r>
            <a:endParaRPr lang="pl-PL" dirty="0"/>
          </a:p>
          <a:p>
            <a:pPr algn="just"/>
            <a:r>
              <a:rPr lang="pl-PL" dirty="0" smtClean="0"/>
              <a:t>     Formularz </a:t>
            </a:r>
            <a:r>
              <a:rPr lang="pl-PL" dirty="0"/>
              <a:t>wniosku wraz z załącznikami jest dostępny w siedzibie </a:t>
            </a:r>
            <a:r>
              <a:rPr lang="pl-PL" dirty="0" err="1"/>
              <a:t>UMiG</a:t>
            </a:r>
            <a:r>
              <a:rPr lang="pl-PL" dirty="0"/>
              <a:t> Pobiedziska: </a:t>
            </a:r>
            <a:r>
              <a:rPr lang="pl-PL" dirty="0" smtClean="0"/>
              <a:t>  </a:t>
            </a:r>
          </a:p>
          <a:p>
            <a:pPr algn="just"/>
            <a:r>
              <a:rPr lang="pl-PL" dirty="0"/>
              <a:t> </a:t>
            </a:r>
            <a:r>
              <a:rPr lang="pl-PL" dirty="0" smtClean="0"/>
              <a:t>    Biuro </a:t>
            </a:r>
            <a:r>
              <a:rPr lang="pl-PL" dirty="0"/>
              <a:t>Obsługi Interesanta, stanowisko nr 4 oraz na stronie internetowej:  </a:t>
            </a:r>
            <a:r>
              <a:rPr lang="pl-PL" dirty="0" smtClean="0"/>
              <a:t>    </a:t>
            </a:r>
          </a:p>
          <a:p>
            <a:pPr algn="just"/>
            <a:r>
              <a:rPr lang="pl-PL" dirty="0"/>
              <a:t> </a:t>
            </a:r>
            <a:r>
              <a:rPr lang="pl-PL" dirty="0" smtClean="0"/>
              <a:t>    </a:t>
            </a:r>
            <a:r>
              <a:rPr lang="pl-PL" dirty="0" smtClean="0">
                <a:hlinkClick r:id="rId4"/>
              </a:rPr>
              <a:t>www.pobiedziska.pl</a:t>
            </a:r>
            <a:r>
              <a:rPr lang="pl-PL" dirty="0" smtClean="0"/>
              <a:t> </a:t>
            </a:r>
            <a:r>
              <a:rPr lang="pl-PL" dirty="0"/>
              <a:t>w zakładce ochrona środowiska/aktualności i komunikaty.</a:t>
            </a:r>
          </a:p>
        </p:txBody>
      </p:sp>
      <p:pic>
        <p:nvPicPr>
          <p:cNvPr id="1026" name="Picture 2" descr="Znalezione obrazy dla zapytania dach z azbe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71977"/>
            <a:ext cx="3209126" cy="19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61442" y="836712"/>
            <a:ext cx="8221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dirty="0" smtClean="0"/>
              <a:t>W celu poprawy estetyki miasta i gminy dokonano nowych </a:t>
            </a:r>
            <a:r>
              <a:rPr lang="pl-PL" dirty="0" err="1" smtClean="0"/>
              <a:t>nasadzeń</a:t>
            </a:r>
            <a:r>
              <a:rPr lang="pl-PL" dirty="0" smtClean="0"/>
              <a:t> krzewów </a:t>
            </a:r>
            <a:br>
              <a:rPr lang="pl-PL" dirty="0" smtClean="0"/>
            </a:br>
            <a:r>
              <a:rPr lang="pl-PL" dirty="0" smtClean="0"/>
              <a:t>i kwiatów </a:t>
            </a:r>
          </a:p>
          <a:p>
            <a:pPr lvl="0" algn="just"/>
            <a:r>
              <a:rPr lang="pl-PL" dirty="0" smtClean="0"/>
              <a:t>W Pobiedziskach nasadzono ok. 2 000 kwiatów, na ul. Jagiełły nasadzono 11 grabów, w mieście i gminie 101 lip i ok. 100 krzewów.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67544" y="210295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/>
              <a:t>Rozpoczęto wdrożenie rewitalizacji zieleni miejskiej</a:t>
            </a:r>
          </a:p>
        </p:txBody>
      </p:sp>
      <p:pic>
        <p:nvPicPr>
          <p:cNvPr id="1026" name="Picture 2" descr="C:\Users\jdabinska\Desktop\wiosna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0" y="2420888"/>
            <a:ext cx="3913139" cy="29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dabinska\Desktop\wiosna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19941"/>
            <a:ext cx="3910668" cy="29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0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11560" y="18695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Ogłoszono konkurs pn. </a:t>
            </a:r>
            <a:r>
              <a:rPr lang="pl-PL" dirty="0" smtClean="0"/>
              <a:t>„Najpiękniejsza </a:t>
            </a:r>
            <a:r>
              <a:rPr lang="pl-PL" dirty="0"/>
              <a:t>zagroda, posesja i balkon” (edycja XVIII)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2050" name="Picture 2" descr="C:\Users\jdabinska\Desktop\Plakat Najpiękniejsza zagroda, posesja i balk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3168352" cy="4459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5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pic>
        <p:nvPicPr>
          <p:cNvPr id="1026" name="Picture 2" descr="P:\Zdjęcia nowa kadencja\PKP\DSC_3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48" y="1700808"/>
            <a:ext cx="5421440" cy="361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9551" y="260648"/>
            <a:ext cx="714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Spotkanie z przedstawicielami PKP</a:t>
            </a:r>
            <a:r>
              <a:rPr lang="pl-PL" dirty="0"/>
              <a:t> </a:t>
            </a:r>
            <a:r>
              <a:rPr lang="pl-PL" dirty="0" smtClean="0"/>
              <a:t>w sprawach: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 smtClean="0"/>
              <a:t>- poprawy bezpieczeństwa na dworcu PKP w Pobiedziskach</a:t>
            </a:r>
          </a:p>
          <a:p>
            <a:r>
              <a:rPr lang="pl-PL" dirty="0" smtClean="0"/>
              <a:t>- </a:t>
            </a:r>
            <a:r>
              <a:rPr lang="pl-PL" dirty="0"/>
              <a:t>p</a:t>
            </a:r>
            <a:r>
              <a:rPr lang="pl-PL" dirty="0" smtClean="0"/>
              <a:t>lanowanych inwestycji PKP – nowe dworce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9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04664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Spotkanie z mieszkańcami Złotniczek i Jerzyna</a:t>
            </a:r>
            <a:endParaRPr lang="pl-PL" dirty="0"/>
          </a:p>
        </p:txBody>
      </p:sp>
      <p:pic>
        <p:nvPicPr>
          <p:cNvPr id="3074" name="Picture 2" descr="P:\Jadzia\Sprawozdanie kwiecień 2019\Spr 04-19 zdjęcia w oryginalnej rozdzielczości\Spotkanie ZŁotnicz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93" y="1052736"/>
            <a:ext cx="737087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04664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Spotkanie z policją w sprawach: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 smtClean="0"/>
              <a:t>- bezpieczeństwa </a:t>
            </a:r>
            <a:r>
              <a:rPr lang="pl-PL" dirty="0"/>
              <a:t>podczas imprez organizowanych przez gminne </a:t>
            </a:r>
            <a:r>
              <a:rPr lang="pl-PL" dirty="0" smtClean="0"/>
              <a:t>instytucje</a:t>
            </a:r>
            <a:br>
              <a:rPr lang="pl-PL" dirty="0" smtClean="0"/>
            </a:br>
            <a:r>
              <a:rPr lang="pl-PL" dirty="0" smtClean="0"/>
              <a:t>i sołectwa;</a:t>
            </a:r>
            <a:endParaRPr lang="pl-PL" dirty="0"/>
          </a:p>
          <a:p>
            <a:r>
              <a:rPr lang="pl-PL" dirty="0" smtClean="0"/>
              <a:t>- włamań </a:t>
            </a:r>
            <a:r>
              <a:rPr lang="pl-PL" dirty="0"/>
              <a:t>do mieszkań na terenie sołectwa Biskupice i </a:t>
            </a:r>
            <a:r>
              <a:rPr lang="pl-PL" dirty="0" smtClean="0"/>
              <a:t>Jerzykowo;</a:t>
            </a:r>
            <a:endParaRPr lang="pl-PL" dirty="0"/>
          </a:p>
          <a:p>
            <a:r>
              <a:rPr lang="pl-PL" dirty="0" smtClean="0"/>
              <a:t>- zapobiegania wykroczeniom </a:t>
            </a:r>
            <a:r>
              <a:rPr lang="pl-PL" dirty="0"/>
              <a:t>przez korzystających z plaży nad Zalewem Kowalskie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 </a:t>
            </a:r>
            <a:r>
              <a:rPr lang="pl-PL" dirty="0"/>
              <a:t>strony Barcinka.</a:t>
            </a:r>
          </a:p>
        </p:txBody>
      </p:sp>
      <p:pic>
        <p:nvPicPr>
          <p:cNvPr id="2" name="Picture 2" descr="P:\Jadzia\Sprawozdanie kwiecień 2019\Spr 04-19 zdjęcia w oryginalnej rozdzielczości\Spotkanie POLICJ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5" b="18857"/>
          <a:stretch/>
        </p:blipFill>
        <p:spPr bwMode="auto">
          <a:xfrm>
            <a:off x="1763688" y="2636912"/>
            <a:ext cx="5328592" cy="282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04664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Szkolenie w ramach polityki antykorupcyjnej</a:t>
            </a:r>
            <a:endParaRPr lang="pl-PL" dirty="0"/>
          </a:p>
        </p:txBody>
      </p:sp>
      <p:pic>
        <p:nvPicPr>
          <p:cNvPr id="1026" name="Picture 2" descr="P:\Jadzia\Sprawozdanie kwiecień 2019\Spr 04-19 zdjęcia w oryginalnej rozdzielczości\Szkolenie antykorupc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999779"/>
            <a:ext cx="6380200" cy="42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96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39552" y="404664"/>
            <a:ext cx="7884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Podziękowano druhom z OSP w Biskupicach: Pawłowi Walkowiakowi, Wojciechowi Gruszczyńskiemu</a:t>
            </a:r>
            <a:r>
              <a:rPr lang="pl-PL" dirty="0"/>
              <a:t> </a:t>
            </a:r>
            <a:r>
              <a:rPr lang="pl-PL" dirty="0" smtClean="0"/>
              <a:t>i Januszowi </a:t>
            </a:r>
            <a:r>
              <a:rPr lang="pl-PL" dirty="0" err="1" smtClean="0"/>
              <a:t>Habdasowi</a:t>
            </a:r>
            <a:r>
              <a:rPr lang="pl-PL" dirty="0" smtClean="0"/>
              <a:t> za udzielenie profesjonalnej pomocy mieszkance Biskupic</a:t>
            </a:r>
            <a:endParaRPr lang="pl-PL" dirty="0"/>
          </a:p>
        </p:txBody>
      </p:sp>
      <p:pic>
        <p:nvPicPr>
          <p:cNvPr id="2050" name="Picture 2" descr="P:\Jadzia\Sprawozdanie kwiecień 2019\Spr 04-19 zdjęcia w oryginalnej rozdzielczości\Podziękowanie druhom OS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20" y="1556792"/>
            <a:ext cx="5834557" cy="367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9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365" y="188640"/>
            <a:ext cx="916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Realizowane są umowy związane z: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50391" y="1412776"/>
            <a:ext cx="824321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Budową </a:t>
            </a:r>
            <a:r>
              <a:rPr lang="pl-PL" dirty="0"/>
              <a:t>ulicy Osiedlowej w Jerzykowie. </a:t>
            </a:r>
            <a:r>
              <a:rPr lang="pl-PL" dirty="0" smtClean="0"/>
              <a:t>Koszt budowy: </a:t>
            </a:r>
            <a:r>
              <a:rPr lang="pl-PL" dirty="0"/>
              <a:t>1.590.001,23 zł </a:t>
            </a:r>
            <a:r>
              <a:rPr lang="pl-PL" dirty="0" smtClean="0"/>
              <a:t>brutto, termin zakończenia to 28 czerwca 2019 r.,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Budową </a:t>
            </a:r>
            <a:r>
              <a:rPr lang="pl-PL" dirty="0"/>
              <a:t>ul. Łąkowej w Biskupicach. Koszt budowy: 2.215.651,14 zł brutto, termin realizacji to 10 czerwca 2019 r.,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Budową </a:t>
            </a:r>
            <a:r>
              <a:rPr lang="pl-PL" dirty="0"/>
              <a:t>zespołu pomostów nad Jeziorem </a:t>
            </a:r>
            <a:r>
              <a:rPr lang="pl-PL" dirty="0" err="1"/>
              <a:t>Biezdruchowo</a:t>
            </a:r>
            <a:r>
              <a:rPr lang="pl-PL" dirty="0"/>
              <a:t>, termin zakończenia przypada na 30 kwietnia 2019 r. wraz z uporządkowaniem terenu,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Dostawą </a:t>
            </a:r>
            <a:r>
              <a:rPr lang="pl-PL" dirty="0"/>
              <a:t>kruszywa na ulepszenie dróg gruntowych w gminie Pobiedziska, dostarczono ok. 1800 ton kruszywa naturalnego </a:t>
            </a:r>
            <a:r>
              <a:rPr lang="pl-PL" dirty="0" smtClean="0"/>
              <a:t>– łamanego.</a:t>
            </a:r>
            <a:endParaRPr lang="pl-PL" sz="1400" dirty="0"/>
          </a:p>
          <a:p>
            <a:pPr algn="just"/>
            <a:endParaRPr lang="pl-PL" sz="1400" dirty="0" smtClean="0"/>
          </a:p>
          <a:p>
            <a:pPr algn="just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93355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2849" y="796062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47564" y="404664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Program na żywo pn</a:t>
            </a:r>
            <a:r>
              <a:rPr lang="pl-PL" dirty="0"/>
              <a:t>. „Wielkopolska Warta Poznania” w TVP </a:t>
            </a:r>
            <a:r>
              <a:rPr lang="pl-PL" dirty="0" smtClean="0"/>
              <a:t>3 na temat historii przysięgi złożonej przez uczestników Powstania Wielkopolskiego z Ziemi Pobiedziskiej 13 kwietnia 1919 r. oraz przygotowania do uroczystości na Rynku</a:t>
            </a:r>
            <a:endParaRPr lang="pl-PL" dirty="0"/>
          </a:p>
        </p:txBody>
      </p:sp>
      <p:pic>
        <p:nvPicPr>
          <p:cNvPr id="3074" name="Picture 2" descr="C:\Users\jdabinska\Downloads\TVP 3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12" y="1700808"/>
            <a:ext cx="5903230" cy="33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0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39552" y="40466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Uroczystości związane z 100. rocznicą Przysięgi Straży Ludowej w Pobiedziskach  13.04.1919 r.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680" y="1050995"/>
            <a:ext cx="313311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:\Zdjęcia nowa kadencja\100. rocznica Przysięgi Straży Ludowej\Spacer\_MG_95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33483"/>
            <a:ext cx="2911182" cy="216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Zdjęcia nowa kadencja\100. rocznica Przysięgi Straży Ludowej\Uroczystości na Rynku\_MG_06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08" y="3429000"/>
            <a:ext cx="2881614" cy="212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:\Zdjęcia nowa kadencja\100. rocznica Przysięgi Straży Ludowej\Uroczystości na Rynku\_MG_05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29000"/>
            <a:ext cx="3118153" cy="20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90237" y="460792"/>
            <a:ext cx="79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ydarzenie charytatywne Babski Targ – Wiosenny Galimatias</a:t>
            </a:r>
            <a:endParaRPr lang="pl-PL" dirty="0"/>
          </a:p>
        </p:txBody>
      </p:sp>
      <p:pic>
        <p:nvPicPr>
          <p:cNvPr id="2" name="Picture 2" descr="P:\Jadzia\Sprawozdanie kwiecień 2019\Spr 04-19 zdjęcia w oryginalnej rozdzielczości\Babski Ta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3" y="1052736"/>
            <a:ext cx="7052941" cy="397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2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0466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III Wiec Piastowski w Grodzie Pobiedziska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908720"/>
            <a:ext cx="6012160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6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0466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Kiermasz Wielkanocny, podczas którego wręczono nagrody zwycięzcom konkursów na Palmę i Strojne Jajo 2019</a:t>
            </a:r>
            <a:endParaRPr lang="pl-PL" dirty="0"/>
          </a:p>
        </p:txBody>
      </p:sp>
      <p:pic>
        <p:nvPicPr>
          <p:cNvPr id="4098" name="Picture 2" descr="P:\Zdjęcia nowa kadencja\Kiermasz Wielkanocny\DSC_19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40" y="1412776"/>
            <a:ext cx="5905296" cy="39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8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0466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Konferencja pn. „Odkodowany biznes. Odkodowany samorząd” </a:t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 descr="Obraz może zawierać: 5 osób, w tym Ireneusz Antkowiak, uśmiechnięci ludzie, ludzie stoją i garnit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52" y="1124744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0466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Wizyta studyjna Ośrodka Sportu i Rekreacji w Skansenie Miniatur Szlaku Piastowskiego</a:t>
            </a:r>
          </a:p>
          <a:p>
            <a:pPr algn="just"/>
            <a:endParaRPr lang="pl-PL" dirty="0"/>
          </a:p>
        </p:txBody>
      </p:sp>
      <p:pic>
        <p:nvPicPr>
          <p:cNvPr id="1026" name="Picture 2" descr="C:\Users\jdabinska\Desktop\Wizyta studyjna OSiR\DSC_4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70" y="1124744"/>
            <a:ext cx="6113871" cy="40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pic>
        <p:nvPicPr>
          <p:cNvPr id="1026" name="Picture 2" descr="C:\Users\jdabinska\Desktop\Antoni Palluth FB\DSC_4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45" y="1627059"/>
            <a:ext cx="5409702" cy="36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539552" y="40466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 75. rocznicę śmierci złożono kwiaty pod tablicą upamiętniającą podporucznika Antoniego </a:t>
            </a:r>
            <a:r>
              <a:rPr lang="pl-PL" dirty="0" err="1"/>
              <a:t>Pallutha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24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3403" y="502795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Zapraszamy na XIV Majowe Biegi Przełajowe i Festyn Rodzinny – Borowo Młyn </a:t>
            </a:r>
            <a:endParaRPr lang="pl-PL" dirty="0"/>
          </a:p>
        </p:txBody>
      </p:sp>
      <p:pic>
        <p:nvPicPr>
          <p:cNvPr id="1026" name="Picture 2" descr="C:\Users\jdabinska\Desktop\Bi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14" y="993710"/>
            <a:ext cx="3264066" cy="45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533403" y="502795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Zapraszamy uroczystości związane ze Świętem Konstytucji 3 Maja</a:t>
            </a:r>
            <a:endParaRPr lang="pl-P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040560" cy="252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87524" y="3806249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10:45 </a:t>
            </a:r>
            <a:r>
              <a:rPr lang="pl-PL" dirty="0" smtClean="0"/>
              <a:t>– Zbiórka </a:t>
            </a:r>
            <a:r>
              <a:rPr lang="pl-PL" dirty="0"/>
              <a:t>pocztów sztandarowych</a:t>
            </a:r>
          </a:p>
          <a:p>
            <a:r>
              <a:rPr lang="pl-PL" b="1" dirty="0"/>
              <a:t>11:00 </a:t>
            </a:r>
            <a:r>
              <a:rPr lang="pl-PL" dirty="0"/>
              <a:t>– </a:t>
            </a:r>
            <a:r>
              <a:rPr lang="pl-PL" dirty="0" smtClean="0"/>
              <a:t>Msza </a:t>
            </a:r>
            <a:r>
              <a:rPr lang="pl-PL" dirty="0"/>
              <a:t>Święta w Kościele pw. św. Michała Archanioła</a:t>
            </a:r>
          </a:p>
          <a:p>
            <a:r>
              <a:rPr lang="pl-PL" b="1" dirty="0"/>
              <a:t>12:00 </a:t>
            </a:r>
            <a:r>
              <a:rPr lang="pl-PL" dirty="0"/>
              <a:t>– </a:t>
            </a:r>
            <a:r>
              <a:rPr lang="pl-PL" dirty="0" smtClean="0"/>
              <a:t>Przejście </a:t>
            </a:r>
            <a:r>
              <a:rPr lang="pl-PL" dirty="0"/>
              <a:t>na </a:t>
            </a:r>
            <a:r>
              <a:rPr lang="pl-PL" dirty="0" smtClean="0"/>
              <a:t>Rynek</a:t>
            </a:r>
            <a:endParaRPr lang="pl-PL" dirty="0"/>
          </a:p>
          <a:p>
            <a:r>
              <a:rPr lang="pl-PL" dirty="0" smtClean="0"/>
              <a:t>              Złożenie </a:t>
            </a:r>
            <a:r>
              <a:rPr lang="pl-PL" dirty="0"/>
              <a:t>wiązanek kwiatów </a:t>
            </a:r>
            <a:r>
              <a:rPr lang="pl-PL" dirty="0" smtClean="0"/>
              <a:t>pod pomnikiem Najświętszego Serca Jezusowego</a:t>
            </a:r>
            <a:endParaRPr lang="pl-PL" dirty="0"/>
          </a:p>
          <a:p>
            <a:r>
              <a:rPr lang="pl-PL" b="1" dirty="0"/>
              <a:t>12:10 </a:t>
            </a:r>
            <a:r>
              <a:rPr lang="pl-PL" dirty="0"/>
              <a:t>– Krótki koncert </a:t>
            </a:r>
            <a:r>
              <a:rPr lang="pl-PL" dirty="0" smtClean="0"/>
              <a:t>majowy </a:t>
            </a:r>
            <a:r>
              <a:rPr lang="pl-PL" dirty="0"/>
              <a:t>w wykonaniu Pobiedziskiej Orkiestry Dętej </a:t>
            </a:r>
            <a:r>
              <a:rPr lang="pl-PL" dirty="0" smtClean="0"/>
              <a:t>pod </a:t>
            </a:r>
            <a:r>
              <a:rPr lang="pl-PL" dirty="0"/>
              <a:t>dyrekcją Stanisława Gruszki</a:t>
            </a:r>
          </a:p>
        </p:txBody>
      </p:sp>
    </p:spTree>
    <p:extLst>
      <p:ext uri="{BB962C8B-B14F-4D97-AF65-F5344CB8AC3E}">
        <p14:creationId xmlns:p14="http://schemas.microsoft.com/office/powerpoint/2010/main" val="14287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24628" y="548680"/>
            <a:ext cx="84514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Trwają </a:t>
            </a:r>
            <a:r>
              <a:rPr lang="pl-PL" dirty="0"/>
              <a:t>prace przy budowie kanalizacji </a:t>
            </a:r>
            <a:r>
              <a:rPr lang="pl-PL" dirty="0" smtClean="0"/>
              <a:t>na </a:t>
            </a:r>
            <a:r>
              <a:rPr lang="pl-PL" dirty="0"/>
              <a:t>ul. Czerniejewskiej w </a:t>
            </a:r>
            <a:r>
              <a:rPr lang="pl-PL" dirty="0" smtClean="0"/>
              <a:t>Pobiedziskach </a:t>
            </a:r>
            <a:br>
              <a:rPr lang="pl-PL" dirty="0" smtClean="0"/>
            </a:br>
            <a:r>
              <a:rPr lang="pl-PL" dirty="0" smtClean="0"/>
              <a:t>oraz przy </a:t>
            </a:r>
            <a:r>
              <a:rPr lang="pl-PL" dirty="0"/>
              <a:t>innych zadaniach w ramach kontraktu Puszcza Zielonka </a:t>
            </a:r>
            <a:r>
              <a:rPr lang="pl-PL" dirty="0" smtClean="0"/>
              <a:t>IV. </a:t>
            </a:r>
          </a:p>
          <a:p>
            <a:pPr algn="just"/>
            <a:r>
              <a:rPr lang="pl-PL" sz="1400" dirty="0" smtClean="0"/>
              <a:t> </a:t>
            </a: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rgbClr val="FF0000"/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7" name="Picture 2" descr="P:\Jadzia\Sprawozdanie kwiecień 2019\do sprawozdania Czerniejews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37" y="1556792"/>
            <a:ext cx="4931412" cy="36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535612" y="2461538"/>
            <a:ext cx="207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+mj-lt"/>
                <a:cs typeface="Times New Roman" panose="02020603050405020304" pitchFamily="18" charset="0"/>
              </a:rPr>
              <a:t>Dziękuję za uwagę.</a:t>
            </a:r>
          </a:p>
        </p:txBody>
      </p:sp>
      <p:sp>
        <p:nvSpPr>
          <p:cNvPr id="9" name="Prostokąt 8"/>
          <p:cNvSpPr/>
          <p:nvPr/>
        </p:nvSpPr>
        <p:spPr>
          <a:xfrm>
            <a:off x="4427984" y="41914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cs typeface="Times New Roman" panose="02020603050405020304" pitchFamily="18" charset="0"/>
              </a:rPr>
              <a:t>Ireneusz </a:t>
            </a:r>
            <a:r>
              <a:rPr lang="pl-PL" b="1" dirty="0" smtClean="0">
                <a:cs typeface="Times New Roman" panose="02020603050405020304" pitchFamily="18" charset="0"/>
              </a:rPr>
              <a:t>Antkowiak</a:t>
            </a:r>
            <a:endParaRPr lang="pl-PL" b="1" dirty="0">
              <a:cs typeface="Times New Roman" panose="02020603050405020304" pitchFamily="18" charset="0"/>
            </a:endParaRPr>
          </a:p>
          <a:p>
            <a:pPr algn="ctr"/>
            <a:r>
              <a:rPr lang="pl-PL" b="1" dirty="0">
                <a:cs typeface="Times New Roman" panose="02020603050405020304" pitchFamily="18" charset="0"/>
              </a:rPr>
              <a:t>Burmistrz</a:t>
            </a:r>
          </a:p>
          <a:p>
            <a:pPr algn="ctr"/>
            <a:r>
              <a:rPr lang="pl-PL" b="1" dirty="0">
                <a:cs typeface="Times New Roman" panose="02020603050405020304" pitchFamily="18" charset="0"/>
              </a:rPr>
              <a:t>Miasta i Gminy Pobiedziska</a:t>
            </a:r>
          </a:p>
        </p:txBody>
      </p:sp>
    </p:spTree>
    <p:extLst>
      <p:ext uri="{BB962C8B-B14F-4D97-AF65-F5344CB8AC3E}">
        <p14:creationId xmlns:p14="http://schemas.microsoft.com/office/powerpoint/2010/main" val="11944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02889" y="1268760"/>
            <a:ext cx="7929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 smtClean="0"/>
              <a:t>Złożono </a:t>
            </a:r>
            <a:r>
              <a:rPr lang="pl-PL" dirty="0"/>
              <a:t>wnioski </a:t>
            </a:r>
            <a:r>
              <a:rPr lang="pl-PL" dirty="0" smtClean="0"/>
              <a:t>do Wojewody Wielkopolskiego na </a:t>
            </a:r>
            <a:r>
              <a:rPr lang="pl-PL" dirty="0"/>
              <a:t>budowę ul. Słonecznikowej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Pobiedziskach oraz odcinka drogi gminnej Promno Góra w ramach „Funduszu Dróg Samorządowych zadań powiatowych oraz zadań gminnych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województwie”,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Z powodu </a:t>
            </a:r>
            <a:r>
              <a:rPr lang="pl-PL" dirty="0" smtClean="0"/>
              <a:t>ceny złożonej oferty, która przewyższa kwotę, jaką Zamawiający zamierzał przeznaczyć na sfinansowanie zamówienia, unieważniono </a:t>
            </a:r>
            <a:r>
              <a:rPr lang="pl-PL" dirty="0"/>
              <a:t>postępowanie przetargowe pn. </a:t>
            </a:r>
            <a:r>
              <a:rPr lang="pl-PL" i="1" dirty="0"/>
              <a:t>„</a:t>
            </a:r>
            <a:r>
              <a:rPr lang="pl-PL" b="1" dirty="0"/>
              <a:t>Modernizacja Skansenu Miniatur Szlaku Piastowskiego w Pobiedziskach</a:t>
            </a:r>
            <a:r>
              <a:rPr lang="pl-PL" b="1" i="1" dirty="0" smtClean="0"/>
              <a:t>” – wykonanie </a:t>
            </a:r>
            <a:r>
              <a:rPr lang="pl-PL" b="1" i="1" dirty="0"/>
              <a:t>makiet wraz z </a:t>
            </a:r>
            <a:r>
              <a:rPr lang="pl-PL" b="1" i="1" dirty="0" smtClean="0"/>
              <a:t>dostawą</a:t>
            </a:r>
            <a:r>
              <a:rPr lang="pl-PL" b="1" i="1" dirty="0"/>
              <a:t> 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>i </a:t>
            </a:r>
            <a:r>
              <a:rPr lang="pl-PL" b="1" i="1" dirty="0"/>
              <a:t>montażem </a:t>
            </a:r>
            <a:r>
              <a:rPr lang="pl-PL" i="1" dirty="0"/>
              <a:t>w ramach </a:t>
            </a:r>
            <a:r>
              <a:rPr lang="pl-PL" i="1" dirty="0" smtClean="0"/>
              <a:t>projektu „Rozwój </a:t>
            </a:r>
            <a:r>
              <a:rPr lang="pl-PL" i="1" dirty="0"/>
              <a:t>kluczowego szlaku dziedzictwa kulturowego województwa wielkopolskiego pn. Szlak Piastowski”, </a:t>
            </a:r>
            <a:endParaRPr lang="pl-PL" i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i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06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5808" y="369469"/>
            <a:ext cx="916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400" b="1" dirty="0" smtClean="0"/>
              <a:t>Podpisano umowy na:</a:t>
            </a:r>
            <a:endParaRPr lang="pl-PL" sz="2400" b="1" dirty="0"/>
          </a:p>
        </p:txBody>
      </p:sp>
      <p:sp>
        <p:nvSpPr>
          <p:cNvPr id="2" name="Prostokąt 1"/>
          <p:cNvSpPr/>
          <p:nvPr/>
        </p:nvSpPr>
        <p:spPr>
          <a:xfrm>
            <a:off x="395536" y="1196752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Równanie i profilowanie dróg i ulic o nawierzchni gruntowej ulepszonej w Gminie Pobiedziska w roku </a:t>
            </a:r>
            <a:r>
              <a:rPr lang="pl-PL" dirty="0" smtClean="0"/>
              <a:t>2019,</a:t>
            </a:r>
            <a:endParaRPr lang="pl-PL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Doposażenie pracowni w zakresie przedmiotów przyrodniczych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i/lub </a:t>
            </a:r>
            <a:r>
              <a:rPr lang="pl-PL" dirty="0"/>
              <a:t>matematycznych w środki trwałe i pomoce dydaktyczne </a:t>
            </a:r>
            <a:r>
              <a:rPr lang="pl-PL" dirty="0" smtClean="0"/>
              <a:t>niezbędne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do przeprowadzania doświadczeń i eksperymentów, w ramach projektu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„</a:t>
            </a:r>
            <a:r>
              <a:rPr lang="pl-PL" dirty="0"/>
              <a:t>Badacze </a:t>
            </a:r>
            <a:r>
              <a:rPr lang="pl-PL" dirty="0" smtClean="0"/>
              <a:t>i odkrywcy </a:t>
            </a:r>
            <a:r>
              <a:rPr lang="pl-PL" dirty="0"/>
              <a:t>– szkoła bez ograniczeń</a:t>
            </a:r>
            <a:r>
              <a:rPr lang="pl-PL" dirty="0" smtClean="0"/>
              <a:t>”</a:t>
            </a:r>
          </a:p>
          <a:p>
            <a:pPr algn="just"/>
            <a:endParaRPr lang="pl-PL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pl-PL" dirty="0"/>
              <a:t>Część 1. </a:t>
            </a:r>
            <a:r>
              <a:rPr lang="pl-PL" dirty="0" smtClean="0"/>
              <a:t>– Blok: </a:t>
            </a:r>
            <a:r>
              <a:rPr lang="pl-PL" dirty="0"/>
              <a:t>pomoce naukowe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pl-PL" dirty="0"/>
              <a:t>Część 2. </a:t>
            </a:r>
            <a:r>
              <a:rPr lang="pl-PL" dirty="0" smtClean="0"/>
              <a:t>– Blok: </a:t>
            </a:r>
            <a:r>
              <a:rPr lang="pl-PL" dirty="0"/>
              <a:t>wyposażenie w sprzęt informatyczny i </a:t>
            </a:r>
            <a:r>
              <a:rPr lang="pl-PL" dirty="0" smtClean="0"/>
              <a:t>RTV</a:t>
            </a:r>
            <a:endParaRPr lang="pl-PL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pl-PL" dirty="0"/>
              <a:t>Część 3. </a:t>
            </a:r>
            <a:r>
              <a:rPr lang="pl-PL" dirty="0" smtClean="0"/>
              <a:t>– Blok: </a:t>
            </a:r>
            <a:r>
              <a:rPr lang="pl-PL" dirty="0"/>
              <a:t>artykuły przemysłowe</a:t>
            </a:r>
          </a:p>
        </p:txBody>
      </p:sp>
    </p:spTree>
    <p:extLst>
      <p:ext uri="{BB962C8B-B14F-4D97-AF65-F5344CB8AC3E}">
        <p14:creationId xmlns:p14="http://schemas.microsoft.com/office/powerpoint/2010/main" val="17254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031391"/>
            <a:ext cx="3294670" cy="18140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/>
          <a:srcRect t="42615" r="47913" b="10623"/>
          <a:stretch/>
        </p:blipFill>
        <p:spPr>
          <a:xfrm>
            <a:off x="899592" y="3835727"/>
            <a:ext cx="3384376" cy="1761737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80446" y="404664"/>
            <a:ext cx="85238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Zakończyło się postępowanie w sprawie wydania warunków zabudowy dla </a:t>
            </a:r>
            <a:r>
              <a:rPr lang="pl-PL" dirty="0" smtClean="0"/>
              <a:t>działki</a:t>
            </a:r>
            <a:br>
              <a:rPr lang="pl-PL" dirty="0" smtClean="0"/>
            </a:br>
            <a:r>
              <a:rPr lang="pl-PL" dirty="0" smtClean="0"/>
              <a:t>nr </a:t>
            </a:r>
            <a:r>
              <a:rPr lang="pl-PL" dirty="0"/>
              <a:t>2/4, ark. nr 41, położonej w Pobiedziskach przy ul. </a:t>
            </a:r>
            <a:r>
              <a:rPr lang="pl-PL" dirty="0" smtClean="0"/>
              <a:t>Kostrzyńskiej, </a:t>
            </a:r>
            <a:r>
              <a:rPr lang="pl-PL" dirty="0"/>
              <a:t>dla inwestycji polegającej na budowie dwóch budynków </a:t>
            </a:r>
            <a:r>
              <a:rPr lang="pl-PL" dirty="0" smtClean="0"/>
              <a:t>handlowo-usługowych </a:t>
            </a:r>
            <a:r>
              <a:rPr lang="pl-PL" dirty="0"/>
              <a:t>wraz z infrastrukturą techniczną towarzyszącą. W najbliższych dniach zostanie wydana decyzja w tej sprawie. </a:t>
            </a:r>
          </a:p>
        </p:txBody>
      </p:sp>
      <p:pic>
        <p:nvPicPr>
          <p:cNvPr id="9" name="Obraz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2736303" cy="182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18782"/>
            <a:ext cx="2784518" cy="1608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0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6584" y="980728"/>
            <a:ext cx="8620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sz="1400" dirty="0"/>
          </a:p>
          <a:p>
            <a:pPr algn="just"/>
            <a:endParaRPr lang="pl-PL" sz="1400" dirty="0" smtClean="0"/>
          </a:p>
          <a:p>
            <a:endParaRPr lang="pl-PL" sz="14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541532" y="260648"/>
            <a:ext cx="763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Podpisano porozumienie w sprawie transportu publicznego z gminą Łubowo</a:t>
            </a:r>
            <a:endParaRPr lang="pl-PL" dirty="0"/>
          </a:p>
        </p:txBody>
      </p:sp>
      <p:pic>
        <p:nvPicPr>
          <p:cNvPr id="2050" name="Picture 2" descr="P:\Jadzia\Sprawozdanie kwiecień 2019\Spr 04-19 zdjęcia w oryginalnej rozdzielczości\Porozumienie Łubo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78" y="836711"/>
            <a:ext cx="6580609" cy="44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079612" y="417437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Porozumienie o współfinansowaniu samorządów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w Poznańską Kolej Metropolitalną</a:t>
            </a:r>
            <a:endParaRPr lang="pl-PL" sz="2400" b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111580" y="1606655"/>
            <a:ext cx="662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Szacunkowy koszt za wrzesień, październik, listopad i grudzień 2019 r.</a:t>
            </a:r>
            <a:endParaRPr lang="pl-PL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414405"/>
              </p:ext>
            </p:extLst>
          </p:nvPr>
        </p:nvGraphicFramePr>
        <p:xfrm>
          <a:off x="1331640" y="2276872"/>
          <a:ext cx="6096000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Miasto Poznań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83 717,82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Powiat Poznański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41 858,91 zł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Powiat Gnieźnieński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41 858,91 zł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Gmina Swarzędz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41 858,91 zł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Gmina Pobiedziska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41 858,91 zł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Gmina Łubowo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41 858,91 zł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Gmina Gniezno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41 858,91 zł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Miasto Gniezno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41 858,91 zł</a:t>
                      </a:r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1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913276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0" y="576926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6761"/>
            <a:ext cx="720080" cy="78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57" y="1844824"/>
            <a:ext cx="4351423" cy="23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52469" y="908720"/>
            <a:ext cx="411179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1600" dirty="0" smtClean="0"/>
              <a:t>Spotkanie ze Związkami Zawodowymi </a:t>
            </a:r>
            <a:br>
              <a:rPr lang="pl-PL" sz="1600" dirty="0" smtClean="0"/>
            </a:br>
            <a:r>
              <a:rPr lang="pl-PL" sz="1600" dirty="0" smtClean="0"/>
              <a:t>dot. strajku nauczycieli,</a:t>
            </a:r>
          </a:p>
          <a:p>
            <a:pPr marL="285750" indent="-285750">
              <a:buFontTx/>
              <a:buChar char="-"/>
            </a:pPr>
            <a:endParaRPr lang="pl-PL" sz="400" dirty="0" smtClean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Cykliczne spotkania z dyrektorami szkół </a:t>
            </a:r>
            <a:br>
              <a:rPr lang="pl-PL" sz="1600" dirty="0" smtClean="0"/>
            </a:br>
            <a:r>
              <a:rPr lang="pl-PL" sz="1600" dirty="0" smtClean="0"/>
              <a:t>w sprawie organizacji egzaminów,</a:t>
            </a:r>
          </a:p>
          <a:p>
            <a:pPr marL="285750" indent="-285750">
              <a:buFontTx/>
              <a:buChar char="-"/>
            </a:pPr>
            <a:endParaRPr lang="pl-PL" sz="400" dirty="0" smtClean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Szkolenie dla rezerwowych członków komisji egzaminacyjnych,</a:t>
            </a:r>
          </a:p>
          <a:p>
            <a:pPr marL="285750" indent="-285750">
              <a:buFontTx/>
              <a:buChar char="-"/>
            </a:pPr>
            <a:endParaRPr lang="pl-PL" sz="400" dirty="0" smtClean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Terminowe przeprowadzenie zaplanowanych egzaminów w klasach </a:t>
            </a:r>
            <a:br>
              <a:rPr lang="pl-PL" sz="1600" dirty="0" smtClean="0"/>
            </a:br>
            <a:r>
              <a:rPr lang="pl-PL" sz="1600" dirty="0" smtClean="0"/>
              <a:t>8 SP i III gimnazjum,</a:t>
            </a:r>
          </a:p>
          <a:p>
            <a:pPr marL="285750" indent="-285750">
              <a:buFontTx/>
              <a:buChar char="-"/>
            </a:pPr>
            <a:endParaRPr lang="pl-PL" sz="400" dirty="0" smtClean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Spotkanie ze </a:t>
            </a:r>
            <a:r>
              <a:rPr lang="pl-PL" sz="1600" dirty="0"/>
              <a:t>strajkującymi nauczycielami, podczas którego zapytano: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400" dirty="0"/>
          </a:p>
          <a:p>
            <a:pPr marL="342900" indent="-342900">
              <a:buFont typeface="+mj-lt"/>
              <a:buAutoNum type="arabicParenR"/>
            </a:pPr>
            <a:r>
              <a:rPr lang="pl-PL" sz="1600" dirty="0"/>
              <a:t>O stosunek </a:t>
            </a:r>
            <a:r>
              <a:rPr lang="pl-PL" sz="1600" dirty="0" smtClean="0"/>
              <a:t>do </a:t>
            </a:r>
            <a:r>
              <a:rPr lang="pl-PL" sz="1600" dirty="0"/>
              <a:t>strajku nauczycieli;</a:t>
            </a:r>
          </a:p>
          <a:p>
            <a:pPr marL="342900" indent="-342900">
              <a:buFont typeface="+mj-lt"/>
              <a:buAutoNum type="arabicParenR"/>
            </a:pPr>
            <a:r>
              <a:rPr lang="pl-PL" sz="1600" dirty="0"/>
              <a:t>Jakie kroki zostaną podjęte w celu zrekompensowania nauczycielom strat finansowych z powodu trwającego strajku;</a:t>
            </a:r>
          </a:p>
          <a:p>
            <a:pPr marL="342900" indent="-342900">
              <a:buFont typeface="+mj-lt"/>
              <a:buAutoNum type="arabicParenR"/>
            </a:pPr>
            <a:r>
              <a:rPr lang="pl-PL" sz="1600" dirty="0"/>
              <a:t>Jakie stanowisko </a:t>
            </a:r>
            <a:r>
              <a:rPr lang="pl-PL" sz="1600" dirty="0" smtClean="0"/>
              <a:t>zajmę wobec </a:t>
            </a:r>
            <a:r>
              <a:rPr lang="pl-PL" sz="1600" dirty="0"/>
              <a:t>dodatku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300 </a:t>
            </a:r>
            <a:r>
              <a:rPr lang="pl-PL" sz="1600" dirty="0"/>
              <a:t>zł za „wychowawstwo”.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85750" indent="-285750">
              <a:buFontTx/>
              <a:buChar char="-"/>
            </a:pPr>
            <a:endParaRPr lang="pl-PL" sz="1600" dirty="0" smtClean="0"/>
          </a:p>
          <a:p>
            <a:pPr marL="285750" indent="-285750">
              <a:buFontTx/>
              <a:buChar char="-"/>
            </a:pPr>
            <a:endParaRPr lang="pl-PL" dirty="0" smtClean="0"/>
          </a:p>
          <a:p>
            <a:pPr marL="285750" indent="-285750">
              <a:buFontTx/>
              <a:buChar char="-"/>
            </a:pPr>
            <a:endParaRPr lang="pl-PL" dirty="0" smtClean="0"/>
          </a:p>
        </p:txBody>
      </p:sp>
      <p:sp>
        <p:nvSpPr>
          <p:cNvPr id="6" name="Prostokąt 5"/>
          <p:cNvSpPr/>
          <p:nvPr/>
        </p:nvSpPr>
        <p:spPr>
          <a:xfrm>
            <a:off x="2163402" y="188640"/>
            <a:ext cx="5556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Informacja o bieżącej sytuacji w </a:t>
            </a:r>
            <a:r>
              <a:rPr lang="pl-PL" sz="2400" b="1" dirty="0" smtClean="0"/>
              <a:t>oświacie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9023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580</Words>
  <Application>Microsoft Office PowerPoint</Application>
  <PresentationFormat>Pokaz na ekranie (4:3)</PresentationFormat>
  <Paragraphs>169</Paragraphs>
  <Slides>30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Jadwiga Dabińska</dc:creator>
  <cp:lastModifiedBy>Jadwiga Dabińska</cp:lastModifiedBy>
  <cp:revision>86</cp:revision>
  <dcterms:created xsi:type="dcterms:W3CDTF">2019-04-02T07:57:30Z</dcterms:created>
  <dcterms:modified xsi:type="dcterms:W3CDTF">2019-04-25T10:16:34Z</dcterms:modified>
</cp:coreProperties>
</file>