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308" r:id="rId4"/>
    <p:sldId id="293" r:id="rId5"/>
    <p:sldId id="307" r:id="rId6"/>
    <p:sldId id="294" r:id="rId7"/>
    <p:sldId id="295" r:id="rId8"/>
    <p:sldId id="296" r:id="rId9"/>
    <p:sldId id="286" r:id="rId10"/>
    <p:sldId id="304" r:id="rId11"/>
    <p:sldId id="289" r:id="rId12"/>
    <p:sldId id="300" r:id="rId13"/>
    <p:sldId id="291" r:id="rId14"/>
    <p:sldId id="290" r:id="rId15"/>
    <p:sldId id="302" r:id="rId16"/>
    <p:sldId id="301" r:id="rId17"/>
    <p:sldId id="257" r:id="rId18"/>
    <p:sldId id="282" r:id="rId19"/>
    <p:sldId id="283" r:id="rId20"/>
    <p:sldId id="265" r:id="rId21"/>
    <p:sldId id="264" r:id="rId22"/>
    <p:sldId id="268" r:id="rId23"/>
    <p:sldId id="267" r:id="rId24"/>
    <p:sldId id="262" r:id="rId25"/>
    <p:sldId id="263" r:id="rId26"/>
    <p:sldId id="272" r:id="rId27"/>
    <p:sldId id="270" r:id="rId28"/>
    <p:sldId id="284" r:id="rId29"/>
    <p:sldId id="271" r:id="rId30"/>
    <p:sldId id="299" r:id="rId31"/>
    <p:sldId id="273" r:id="rId32"/>
    <p:sldId id="298" r:id="rId33"/>
    <p:sldId id="281" r:id="rId34"/>
    <p:sldId id="269" r:id="rId35"/>
    <p:sldId id="303" r:id="rId36"/>
    <p:sldId id="256" r:id="rId37"/>
    <p:sldId id="309" r:id="rId38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42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1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9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1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0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27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3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3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29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44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91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C724-3F1F-45AA-A223-A211738C8BA7}" type="datetimeFigureOut">
              <a:rPr lang="pl-PL" smtClean="0"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3D8B-C5F4-47C9-968B-1DFC59A32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obiedziska.p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obiedziska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3112" y="1052736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  <a:cs typeface="Times New Roman" panose="02020603050405020304" pitchFamily="18" charset="0"/>
              </a:rPr>
              <a:t>Sprawozdanie z pracy</a:t>
            </a:r>
          </a:p>
          <a:p>
            <a:pPr algn="ctr"/>
            <a:endParaRPr lang="pl-PL" sz="32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latin typeface="+mj-lt"/>
                <a:cs typeface="Times New Roman" panose="02020603050405020304" pitchFamily="18" charset="0"/>
              </a:rPr>
              <a:t>Burmistrza Miasta i Gminy Pobiedziska</a:t>
            </a:r>
          </a:p>
          <a:p>
            <a:pPr algn="ctr"/>
            <a:endParaRPr lang="pl-PL" sz="32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latin typeface="+mj-lt"/>
                <a:cs typeface="Times New Roman" panose="02020603050405020304" pitchFamily="18" charset="0"/>
              </a:rPr>
              <a:t>w okresie międzysesyjnym</a:t>
            </a:r>
          </a:p>
          <a:p>
            <a:pPr algn="ctr"/>
            <a:endParaRPr lang="pl-PL" sz="32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latin typeface="+mj-lt"/>
                <a:cs typeface="Times New Roman" panose="02020603050405020304" pitchFamily="18" charset="0"/>
              </a:rPr>
              <a:t>29.02.2019 r. – 28.03.2019 r.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7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1881" y="74834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1225689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19 marca odbyło </a:t>
            </a:r>
            <a:r>
              <a:rPr lang="pl-PL" dirty="0"/>
              <a:t>się spotkanie Rady </a:t>
            </a:r>
            <a:r>
              <a:rPr lang="pl-PL" dirty="0" smtClean="0"/>
              <a:t>Sportu. </a:t>
            </a:r>
            <a:r>
              <a:rPr lang="pl-PL" dirty="0"/>
              <a:t>N</a:t>
            </a:r>
            <a:r>
              <a:rPr lang="pl-PL" dirty="0" smtClean="0"/>
              <a:t>owym </a:t>
            </a:r>
            <a:r>
              <a:rPr lang="pl-PL" dirty="0"/>
              <a:t>przewodniczącym został jednogłośnie wybrany </a:t>
            </a:r>
            <a:r>
              <a:rPr lang="pl-PL" dirty="0" smtClean="0"/>
              <a:t>Piotr </a:t>
            </a:r>
            <a:r>
              <a:rPr lang="pl-PL" dirty="0"/>
              <a:t>Wala - przedstawiciel Rady Miejskiej Gminy Pobiedziska. Rada rozpoczęła proces opiniowania wniosków o nagrody sportowe Burmistrza Miasta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Gminy Pobiedziska za osiągnięcia sportowe w roku </a:t>
            </a:r>
            <a:r>
              <a:rPr lang="pl-PL" dirty="0" smtClean="0"/>
              <a:t>2018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Miało miejsce posiedzenie Rady Seniorów Gminy Pobiedziska. Dyskutowano </a:t>
            </a:r>
            <a:br>
              <a:rPr lang="pl-PL" dirty="0" smtClean="0"/>
            </a:br>
            <a:r>
              <a:rPr lang="pl-PL" dirty="0" smtClean="0"/>
              <a:t>o priorytetach przy opracowywaniu planu </a:t>
            </a:r>
            <a:r>
              <a:rPr lang="pl-PL" dirty="0"/>
              <a:t>pracy Rady </a:t>
            </a:r>
            <a:r>
              <a:rPr lang="pl-PL" dirty="0" smtClean="0"/>
              <a:t>na 2019 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Odbyło się spotkanie </a:t>
            </a:r>
            <a:r>
              <a:rPr lang="pl-PL" dirty="0"/>
              <a:t>z dyrektorami poświęcone analizie naboru do przedszkoli i klas pierwszych szkół podstawowych. Wszystkie dzieci, które zgłoszą się do przedszkoli, mają zapewnione miejsca w przedszkolach na terenie Gminy. Omówiono również zasady przygotowania projektu organizacji roku szkolnego 2019/2020. Przedmiotem dyskusji była praca szkoły i przedszkola w okresie ew. strajku nauczycieli.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algn="just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5745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1881" y="74834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7865" y="958073"/>
            <a:ext cx="87646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W dniu </a:t>
            </a:r>
            <a:r>
              <a:rPr lang="pl-PL" b="1" dirty="0" smtClean="0"/>
              <a:t>9 kwietnia 2019r. w godzinach 14.00-18.00</a:t>
            </a:r>
            <a:r>
              <a:rPr lang="pl-PL" dirty="0" smtClean="0"/>
              <a:t> w Urzędzie Miasta i Gminy  </a:t>
            </a:r>
            <a:br>
              <a:rPr lang="pl-PL" dirty="0" smtClean="0"/>
            </a:br>
            <a:r>
              <a:rPr lang="pl-PL" dirty="0" smtClean="0"/>
              <a:t>w Pobiedziskach (sala sesyjna) planowany jest dyżur konsultanta Metropolii Poznań, </a:t>
            </a:r>
            <a:br>
              <a:rPr lang="pl-PL" dirty="0" smtClean="0"/>
            </a:br>
            <a:r>
              <a:rPr lang="pl-PL" dirty="0" smtClean="0"/>
              <a:t>który przybliży zasady Programu „Czyste powietrze” wraz z instruktażem wypełniania wniosku o dofinansowanie.</a:t>
            </a:r>
          </a:p>
          <a:p>
            <a:pPr algn="just"/>
            <a:r>
              <a:rPr lang="pl-PL" dirty="0" smtClean="0"/>
              <a:t>  </a:t>
            </a:r>
            <a:endParaRPr lang="pl-P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Rozpoczęto przyjmowanie </a:t>
            </a:r>
            <a:r>
              <a:rPr lang="pl-PL" dirty="0"/>
              <a:t>wniosków w sprawie dofinansowania likwidacji wyrobów zawierających azbest. Dofinansowanie do kosztów demontażu wyrobów azbestowych </a:t>
            </a:r>
            <a:r>
              <a:rPr lang="pl-PL" dirty="0" smtClean="0"/>
              <a:t>wraz </a:t>
            </a:r>
            <a:r>
              <a:rPr lang="pl-PL" dirty="0"/>
              <a:t>z </a:t>
            </a:r>
            <a:r>
              <a:rPr lang="pl-PL" dirty="0" smtClean="0"/>
              <a:t>ich unieszkodliwianiem </a:t>
            </a:r>
            <a:r>
              <a:rPr lang="pl-PL" dirty="0"/>
              <a:t>albo do kosztów unieszkodliwiania wyrobów </a:t>
            </a:r>
            <a:r>
              <a:rPr lang="pl-PL" dirty="0" smtClean="0"/>
              <a:t>azbestowych, przyznawane jest w</a:t>
            </a:r>
            <a:r>
              <a:rPr lang="pl-PL" dirty="0"/>
              <a:t> wysokości </a:t>
            </a:r>
            <a:r>
              <a:rPr lang="pl-PL" b="1" dirty="0" smtClean="0"/>
              <a:t>100% </a:t>
            </a:r>
            <a:r>
              <a:rPr lang="pl-PL" b="1" dirty="0"/>
              <a:t>całościowych kosztów</a:t>
            </a:r>
            <a:r>
              <a:rPr lang="pl-PL" dirty="0"/>
              <a:t> tych </a:t>
            </a:r>
            <a:r>
              <a:rPr lang="pl-PL" dirty="0" smtClean="0"/>
              <a:t>działań. </a:t>
            </a:r>
            <a:r>
              <a:rPr lang="pl-PL" b="1" dirty="0" smtClean="0"/>
              <a:t>Wnioski </a:t>
            </a:r>
            <a:r>
              <a:rPr lang="pl-PL" b="1" dirty="0"/>
              <a:t>rozpatrywane będą do wyczerpania limitów, przy czym </a:t>
            </a:r>
            <a:r>
              <a:rPr lang="pl-PL" b="1" dirty="0" smtClean="0"/>
              <a:t>ostateczny </a:t>
            </a:r>
            <a:r>
              <a:rPr lang="pl-PL" b="1" dirty="0"/>
              <a:t>termin składania wniosków ustalono na dzień 15 lipca </a:t>
            </a:r>
            <a:r>
              <a:rPr lang="pl-PL" b="1" dirty="0" smtClean="0"/>
              <a:t>2019 r. </a:t>
            </a:r>
            <a:r>
              <a:rPr lang="pl-PL" dirty="0" smtClean="0"/>
              <a:t>Formularz </a:t>
            </a:r>
            <a:r>
              <a:rPr lang="pl-PL" dirty="0"/>
              <a:t>wniosku wraz z załącznikami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jest </a:t>
            </a:r>
            <a:r>
              <a:rPr lang="pl-PL" dirty="0"/>
              <a:t>dostępny w siedzibie </a:t>
            </a:r>
            <a:r>
              <a:rPr lang="pl-PL" dirty="0" err="1"/>
              <a:t>UMiG</a:t>
            </a:r>
            <a:r>
              <a:rPr lang="pl-PL" dirty="0"/>
              <a:t> Pobiedziska: Biuro Obsługi Interesanta, stanowisko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nr </a:t>
            </a:r>
            <a:r>
              <a:rPr lang="pl-PL" dirty="0"/>
              <a:t>4 oraz na stronie internetowej: </a:t>
            </a:r>
            <a:r>
              <a:rPr lang="pl-PL" dirty="0">
                <a:hlinkClick r:id="rId4"/>
              </a:rPr>
              <a:t>www.pobiedziska.pl</a:t>
            </a:r>
            <a:r>
              <a:rPr lang="pl-PL" dirty="0"/>
              <a:t> w zakładce ochrona środowiska/aktualności i </a:t>
            </a:r>
            <a:r>
              <a:rPr lang="pl-PL" dirty="0" smtClean="0"/>
              <a:t>komunikaty.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695" y="31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+mj-lt"/>
                <a:cs typeface="Times New Roman" panose="02020603050405020304" pitchFamily="18" charset="0"/>
              </a:rPr>
              <a:t>OCHRONA ŚRODOWISKA</a:t>
            </a:r>
          </a:p>
        </p:txBody>
      </p:sp>
    </p:spTree>
    <p:extLst>
      <p:ext uri="{BB962C8B-B14F-4D97-AF65-F5344CB8AC3E}">
        <p14:creationId xmlns:p14="http://schemas.microsoft.com/office/powerpoint/2010/main" val="27781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1881" y="74834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88" y="568154"/>
            <a:ext cx="2534682" cy="46085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68156"/>
            <a:ext cx="25346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1881" y="74834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61700" y="1268760"/>
            <a:ext cx="8620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trwają </a:t>
            </a:r>
            <a:r>
              <a:rPr lang="pl-PL" dirty="0"/>
              <a:t>obecnie konsultacje społeczne w związku z prowadzonym od 17.09.2018r. postępowaniem administracyjnym dotyczącym rozpatrzenia wniosku o wydanie decyzji o środowiskowych uwarunkowaniach realizacji przedsięwzięcia  polegającego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</a:t>
            </a:r>
            <a:r>
              <a:rPr lang="pl-PL" dirty="0"/>
              <a:t>: „uruchomieniu lakierni na terenie Centrum Magazynowego Bugaj” na działce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nr </a:t>
            </a:r>
            <a:r>
              <a:rPr lang="pl-PL" dirty="0"/>
              <a:t>51/1, obręb Bugaj, gm. </a:t>
            </a:r>
            <a:r>
              <a:rPr lang="pl-PL" dirty="0" smtClean="0"/>
              <a:t>Pobiedziska. Raport </a:t>
            </a:r>
            <a:r>
              <a:rPr lang="pl-PL" dirty="0"/>
              <a:t>o oddziaływaniu przedsięwzięcia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środowisko dostępny jest w siedzibie </a:t>
            </a:r>
            <a:r>
              <a:rPr lang="pl-PL" dirty="0" err="1"/>
              <a:t>UMiG</a:t>
            </a:r>
            <a:r>
              <a:rPr lang="pl-PL" dirty="0"/>
              <a:t> Pobiedziska: Biuro Obsługi Interesanta, </a:t>
            </a:r>
            <a:r>
              <a:rPr lang="pl-PL" dirty="0" smtClean="0"/>
              <a:t>stanowisko nr 4 oraz na </a:t>
            </a:r>
            <a:r>
              <a:rPr lang="pl-PL" dirty="0"/>
              <a:t>stronie internetowej: </a:t>
            </a:r>
            <a:r>
              <a:rPr lang="pl-PL" dirty="0">
                <a:hlinkClick r:id="rId4"/>
              </a:rPr>
              <a:t>www.pobiedziska.pl</a:t>
            </a:r>
            <a:r>
              <a:rPr lang="pl-PL" dirty="0"/>
              <a:t> w zakładce </a:t>
            </a:r>
            <a:r>
              <a:rPr lang="pl-PL" dirty="0" smtClean="0"/>
              <a:t>ochrona środowiska/decyzje środowiskowe.</a:t>
            </a:r>
          </a:p>
          <a:p>
            <a:pPr lvl="0" algn="just"/>
            <a:endParaRPr lang="pl-PL" b="1" dirty="0"/>
          </a:p>
          <a:p>
            <a:pPr lvl="0" algn="just"/>
            <a:r>
              <a:rPr lang="pl-PL" b="1" dirty="0" smtClean="0"/>
              <a:t>     Termin </a:t>
            </a:r>
            <a:r>
              <a:rPr lang="pl-PL" b="1" dirty="0"/>
              <a:t>składania </a:t>
            </a:r>
            <a:r>
              <a:rPr lang="pl-PL" dirty="0"/>
              <a:t>uwag i wniosków do 10.04.2019r.</a:t>
            </a:r>
            <a:endParaRPr lang="pl-PL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99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5" y="692696"/>
            <a:ext cx="8542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1200" b="1" dirty="0" smtClean="0"/>
              <a:t/>
            </a:r>
            <a:br>
              <a:rPr lang="pl-PL" sz="1200" b="1" dirty="0" smtClean="0"/>
            </a:b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Trwają wiosenne akcje </a:t>
            </a:r>
            <a:r>
              <a:rPr lang="pl-PL" dirty="0"/>
              <a:t>sprzątania gminy </a:t>
            </a:r>
            <a:r>
              <a:rPr lang="pl-PL" dirty="0" smtClean="0"/>
              <a:t>Pobiedziska: </a:t>
            </a:r>
            <a:endParaRPr lang="pl-PL" dirty="0"/>
          </a:p>
          <a:p>
            <a:pPr algn="just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w </a:t>
            </a:r>
            <a:r>
              <a:rPr lang="pl-PL" dirty="0"/>
              <a:t>dniu </a:t>
            </a:r>
            <a:r>
              <a:rPr lang="pl-PL" dirty="0" smtClean="0"/>
              <a:t>02.03.2019 r</a:t>
            </a:r>
            <a:r>
              <a:rPr lang="pl-PL" dirty="0"/>
              <a:t>. oraz </a:t>
            </a:r>
            <a:r>
              <a:rPr lang="pl-PL" dirty="0" smtClean="0"/>
              <a:t>09.03.2019 r</a:t>
            </a:r>
            <a:r>
              <a:rPr lang="pl-PL" dirty="0"/>
              <a:t>. Radny Rady Miejskiej Gminy Pobiedziska </a:t>
            </a:r>
            <a:r>
              <a:rPr lang="pl-PL" dirty="0" smtClean="0"/>
              <a:t>Krzysztof </a:t>
            </a:r>
            <a:r>
              <a:rPr lang="pl-PL" dirty="0"/>
              <a:t>Krauze zorganizował sprzątanie terenów, m.in. przy osiedlu Kostrzyńska III,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ul</a:t>
            </a:r>
            <a:r>
              <a:rPr lang="pl-PL" dirty="0"/>
              <a:t>. Armii Poznań, ul. Biedrzyckiego, ul. Polna od ul. Poznańskiej do ul. Żytniej.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Odpady </a:t>
            </a:r>
            <a:r>
              <a:rPr lang="pl-PL" dirty="0"/>
              <a:t>były zbierane w sposób selektywny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 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/>
          </a:p>
        </p:txBody>
      </p:sp>
      <p:pic>
        <p:nvPicPr>
          <p:cNvPr id="1026" name="Picture 2" descr="P:\Biuletyny\Biuletyn 229\Ochrona środowiska\Krauze\IMG_20190302_125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598240" cy="26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  <p:pic>
        <p:nvPicPr>
          <p:cNvPr id="2" name="Picture 2" descr="P:\Biuletyny\Biuletyn 229\Ochrona środowiska\Krauze\IMG_20190309_131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6659"/>
            <a:ext cx="3588027" cy="26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  <p:sp>
        <p:nvSpPr>
          <p:cNvPr id="2" name="Prostokąt 1"/>
          <p:cNvSpPr/>
          <p:nvPr/>
        </p:nvSpPr>
        <p:spPr>
          <a:xfrm>
            <a:off x="489098" y="1191505"/>
            <a:ext cx="833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- w </a:t>
            </a:r>
            <a:r>
              <a:rPr lang="pl-PL" dirty="0"/>
              <a:t>dniu </a:t>
            </a:r>
            <a:r>
              <a:rPr lang="pl-PL" dirty="0" smtClean="0"/>
              <a:t>23.03.2019 r</a:t>
            </a:r>
            <a:r>
              <a:rPr lang="pl-PL" dirty="0"/>
              <a:t>. akcję sprzątania przeprowadzili mieszkańcy </a:t>
            </a:r>
            <a:r>
              <a:rPr lang="pl-PL" dirty="0" err="1" smtClean="0"/>
              <a:t>Kapalicy</a:t>
            </a:r>
            <a:endParaRPr lang="pl-PL" dirty="0" smtClean="0"/>
          </a:p>
        </p:txBody>
      </p:sp>
      <p:pic>
        <p:nvPicPr>
          <p:cNvPr id="2050" name="Picture 2" descr="P:\Jadzia\sprzatanie Kapalica\part000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8" y="1916832"/>
            <a:ext cx="2472110" cy="32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Jadzia\part0000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3"/>
            <a:ext cx="2466960" cy="32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Jadzia\part00000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3"/>
            <a:ext cx="2466959" cy="32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89098" y="1844824"/>
            <a:ext cx="8568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 smtClean="0"/>
              <a:t>na </a:t>
            </a:r>
            <a:r>
              <a:rPr lang="pl-PL" dirty="0"/>
              <a:t>30 marca br. sprzątanie zaplanowało Sołectwo Borowo Młyn, w tym samym dniu Stowarzyszenie VISNA, sprzątać będzie linię brzegową Zalewu Kowalskie w Jerzykowie </a:t>
            </a:r>
          </a:p>
          <a:p>
            <a:pPr algn="just"/>
            <a:endParaRPr lang="pl-PL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 smtClean="0"/>
              <a:t>ponadto </a:t>
            </a:r>
            <a:r>
              <a:rPr lang="pl-PL" dirty="0"/>
              <a:t>w dniach: 30.03.2019r. oraz 06.04.2019r. na terenie gminy Pobiedziska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przeprowadzane </a:t>
            </a:r>
            <a:r>
              <a:rPr lang="pl-PL" dirty="0"/>
              <a:t>będzie „</a:t>
            </a:r>
            <a:r>
              <a:rPr lang="pl-PL" dirty="0" err="1"/>
              <a:t>Wielomiejscowościowe</a:t>
            </a:r>
            <a:r>
              <a:rPr lang="pl-PL" dirty="0"/>
              <a:t> sprzątanie regionu” organizowane przez Stowarzyszenie „Kasztelania Ostrowska</a:t>
            </a:r>
            <a:r>
              <a:rPr lang="pl-PL" dirty="0" smtClean="0"/>
              <a:t>”. </a:t>
            </a:r>
          </a:p>
          <a:p>
            <a:pPr algn="just"/>
            <a:endParaRPr lang="pl-PL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 smtClean="0"/>
              <a:t>Urząd Miasta i Gminy zakupił worki i rękawice na ww. akcje sprzątania.</a:t>
            </a:r>
            <a:endParaRPr lang="pl-PL" dirty="0"/>
          </a:p>
          <a:p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3878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P:\Zdjęcia nowa kadencja\06.03.2019 Senior + Wielkopolski Urząd Wojewódzki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4" y="2060848"/>
            <a:ext cx="5148572" cy="34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7849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Times New Roman" panose="02020603050405020304" pitchFamily="18" charset="0"/>
              </a:rPr>
              <a:t>W ramach programu SENIOR + odebrano promesę z rąk Wiceministra Rodziny, </a:t>
            </a:r>
            <a:br>
              <a:rPr lang="pl-PL" dirty="0" smtClean="0">
                <a:cs typeface="Times New Roman" panose="02020603050405020304" pitchFamily="18" charset="0"/>
              </a:rPr>
            </a:br>
            <a:r>
              <a:rPr lang="pl-PL" dirty="0" smtClean="0">
                <a:cs typeface="Times New Roman" panose="02020603050405020304" pitchFamily="18" charset="0"/>
              </a:rPr>
              <a:t>Pracy i Polityki Społecznej Kazimierza Kuberskiego i</a:t>
            </a:r>
            <a:r>
              <a:rPr lang="pl-PL" dirty="0">
                <a:cs typeface="Times New Roman" panose="02020603050405020304" pitchFamily="18" charset="0"/>
              </a:rPr>
              <a:t> </a:t>
            </a:r>
            <a:r>
              <a:rPr lang="pl-PL" dirty="0" smtClean="0">
                <a:cs typeface="Times New Roman" panose="02020603050405020304" pitchFamily="18" charset="0"/>
              </a:rPr>
              <a:t>Wojewody Wielkopolskiego Zbigniewa Hoffmana na kwotę 299 209 zł, która zostanie przeznaczona na </a:t>
            </a:r>
            <a:r>
              <a:rPr lang="pl-PL" dirty="0" smtClean="0"/>
              <a:t>remont </a:t>
            </a:r>
            <a:r>
              <a:rPr lang="pl-PL" dirty="0"/>
              <a:t>budynku dawnej szkoły w Jerzykowie, w którym powstanie świetlica dla seniorów mieszkających na terenie sołectw Jerzykowo i Biskupice. Termin realizacji do 31 grudnia 2019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1356" r="2001" b="2176"/>
          <a:stretch/>
        </p:blipFill>
        <p:spPr>
          <a:xfrm>
            <a:off x="5292080" y="2060848"/>
            <a:ext cx="2536384" cy="352839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85800" y="995819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Uzyskano pozwolenie konserwatora zabytków na wykonanie elementów: płyty granitowej 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upamiętniającej uczestników Powstania Wielkopolskiego z krzyżem, tablicami pamiątkowymi i napisem o treści: „Uczestnicy Powstania Wielkopolskiego z Ziemi Pobiedziskiej 1918-1919”.</a:t>
            </a:r>
            <a:endParaRPr lang="pl-PL" sz="14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7" y="2338851"/>
            <a:ext cx="4369048" cy="29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23528" y="1088838"/>
            <a:ext cx="820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Uczestniczono w konferencjach: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1889" y="1700808"/>
            <a:ext cx="81785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pl-PL" dirty="0" smtClean="0"/>
              <a:t>Banku </a:t>
            </a:r>
            <a:r>
              <a:rPr lang="pl-PL" dirty="0"/>
              <a:t>Gospodarstwa Krajowego w Poznaniu pod hasłem: „Biznes. Samorząd. Rozwój regionalny.”, podczas której mówiono o roli BGK w rozwoju Polski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dirty="0"/>
              <a:t>przedstawiono produkty mieszkaniowe jako wsparcie dla samorządu. </a:t>
            </a:r>
            <a:endParaRPr lang="pl-PL" dirty="0" smtClean="0"/>
          </a:p>
          <a:p>
            <a:pPr marL="342900" indent="-342900" algn="just">
              <a:buFont typeface="+mj-lt"/>
              <a:buAutoNum type="alphaLcParenR"/>
            </a:pPr>
            <a:endParaRPr lang="pl-PL" dirty="0"/>
          </a:p>
          <a:p>
            <a:pPr marL="342900" indent="-342900" algn="just">
              <a:buFont typeface="+mj-lt"/>
              <a:buAutoNum type="alphaLcParenR"/>
            </a:pPr>
            <a:r>
              <a:rPr lang="pl-PL" dirty="0" smtClean="0"/>
              <a:t>„</a:t>
            </a:r>
            <a:r>
              <a:rPr lang="pl-PL" dirty="0"/>
              <a:t>Finansowanie inwestycji </a:t>
            </a:r>
            <a:r>
              <a:rPr lang="pl-PL" dirty="0" smtClean="0"/>
              <a:t>w </a:t>
            </a:r>
            <a:r>
              <a:rPr lang="pl-PL" dirty="0"/>
              <a:t>ramach PPP”. </a:t>
            </a:r>
            <a:endParaRPr lang="pl-PL" dirty="0" smtClean="0"/>
          </a:p>
          <a:p>
            <a:pPr marL="342900" indent="-342900" algn="just">
              <a:buFont typeface="+mj-lt"/>
              <a:buAutoNum type="alphaLcParenR"/>
            </a:pPr>
            <a:endParaRPr lang="pl-PL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pl-PL" dirty="0">
                <a:cs typeface="Times New Roman" panose="02020603050405020304" pitchFamily="18" charset="0"/>
              </a:rPr>
              <a:t>„Perspektywy dla mieszkańców obszarów wiejskich”. Celem projektu </a:t>
            </a:r>
            <a:r>
              <a:rPr lang="pl-PL" dirty="0" smtClean="0">
                <a:cs typeface="Times New Roman" panose="02020603050405020304" pitchFamily="18" charset="0"/>
              </a:rPr>
              <a:t/>
            </a:r>
            <a:br>
              <a:rPr lang="pl-PL" dirty="0" smtClean="0">
                <a:cs typeface="Times New Roman" panose="02020603050405020304" pitchFamily="18" charset="0"/>
              </a:rPr>
            </a:br>
            <a:r>
              <a:rPr lang="pl-PL" dirty="0" smtClean="0">
                <a:cs typeface="Times New Roman" panose="02020603050405020304" pitchFamily="18" charset="0"/>
              </a:rPr>
              <a:t>jest </a:t>
            </a:r>
            <a:r>
              <a:rPr lang="pl-PL" dirty="0">
                <a:cs typeface="Times New Roman" panose="02020603050405020304" pitchFamily="18" charset="0"/>
              </a:rPr>
              <a:t>prezentacja podejmowanych działań wdrożonych przez rząd, służących poprawie jakości życia dla obszarach wiejskich.  </a:t>
            </a:r>
          </a:p>
          <a:p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818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65" y="188640"/>
            <a:ext cx="916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  <a:cs typeface="Times New Roman" panose="02020603050405020304" pitchFamily="18" charset="0"/>
              </a:rPr>
              <a:t>Realizowane są umowy związane z: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17214" y="814057"/>
            <a:ext cx="86752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budową </a:t>
            </a:r>
            <a:r>
              <a:rPr lang="pl-PL" dirty="0"/>
              <a:t>ulicy Osiedlowej w Jerzykowie. </a:t>
            </a:r>
            <a:r>
              <a:rPr lang="pl-PL" dirty="0" smtClean="0"/>
              <a:t>Koszt budowy: </a:t>
            </a:r>
            <a:r>
              <a:rPr lang="pl-PL" dirty="0"/>
              <a:t>1.590.001,23 zł </a:t>
            </a:r>
            <a:r>
              <a:rPr lang="pl-PL" dirty="0" smtClean="0"/>
              <a:t>brutto, termin zakończenia to 28 czerwca 2019 r. Zaawansowanie robót:</a:t>
            </a:r>
          </a:p>
          <a:p>
            <a:pPr algn="just"/>
            <a:endParaRPr lang="pl-PL" dirty="0" smtClean="0"/>
          </a:p>
          <a:p>
            <a:r>
              <a:rPr lang="pl-PL" dirty="0"/>
              <a:t>  </a:t>
            </a:r>
            <a:r>
              <a:rPr lang="pl-PL" dirty="0" smtClean="0"/>
              <a:t>   - prace końcowe - studnia kanalizacyjna; </a:t>
            </a:r>
          </a:p>
          <a:p>
            <a:r>
              <a:rPr lang="pl-PL" dirty="0" smtClean="0"/>
              <a:t>     - roboty dodatkowe: odcinek kanalizacji deszczowej do drogi powiatowej, </a:t>
            </a:r>
            <a:br>
              <a:rPr lang="pl-PL" dirty="0" smtClean="0"/>
            </a:br>
            <a:r>
              <a:rPr lang="pl-PL" dirty="0" smtClean="0"/>
              <a:t>     czyli od ul. Okrężnej do ul. Osiedlowej.</a:t>
            </a:r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sz="1400" dirty="0"/>
          </a:p>
          <a:p>
            <a:pPr algn="just"/>
            <a:endParaRPr lang="pl-PL" sz="1400" dirty="0" smtClean="0"/>
          </a:p>
          <a:p>
            <a:pPr algn="just"/>
            <a:endParaRPr lang="pl-PL" sz="1400" dirty="0"/>
          </a:p>
          <a:p>
            <a:pPr algn="just"/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 smtClean="0"/>
          </a:p>
          <a:p>
            <a:pPr algn="just"/>
            <a:endParaRPr lang="pl-PL" sz="1400" dirty="0"/>
          </a:p>
          <a:p>
            <a:pPr algn="just"/>
            <a:endParaRPr lang="pl-PL" sz="1400" dirty="0" smtClean="0"/>
          </a:p>
          <a:p>
            <a:pPr algn="just"/>
            <a:endParaRPr lang="pl-PL" sz="1400" dirty="0"/>
          </a:p>
          <a:p>
            <a:pPr algn="just"/>
            <a:endParaRPr lang="pl-PL" sz="1400" dirty="0" smtClean="0"/>
          </a:p>
          <a:p>
            <a:endParaRPr lang="pl-PL" sz="1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4" y="2852936"/>
            <a:ext cx="3206299" cy="24047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88" y="2838238"/>
            <a:ext cx="1803542" cy="240472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38238"/>
            <a:ext cx="3206297" cy="24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Obraz moÅ¼e zawieraÄ: 6 osÃ³b, ludzie siedzÄ, tabela i w budyn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1"/>
            <a:ext cx="4464496" cy="29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11560" y="260648"/>
            <a:ext cx="8352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Odbyły się spotkania walno-sprawozdawcze jednostek OSP:</a:t>
            </a:r>
          </a:p>
          <a:p>
            <a:endParaRPr 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Biskupice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Pobiedziska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Latalice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Węglewo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Kociałkowa Górka</a:t>
            </a:r>
          </a:p>
          <a:p>
            <a:endParaRPr lang="pl-PL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jdabinska\Desktop\Sołtysi\DSC_35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18455"/>
          <a:stretch/>
        </p:blipFill>
        <p:spPr bwMode="auto">
          <a:xfrm>
            <a:off x="297033" y="1556792"/>
            <a:ext cx="566932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dabinska\Desktop\Sołtysi\DSC_35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50" y="1562894"/>
            <a:ext cx="24805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41387" y="62068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Odbyło się spotkanie z przedstawicielami Sołectw i Zarządu Osiedla Letnisko Leśne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Obraz moÅ¼e zawieraÄ: 8 osÃ³b, ludzie stojÄ i w budyn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59331"/>
            <a:ext cx="4417733" cy="29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95536" y="97202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  <a:cs typeface="Times New Roman" panose="02020603050405020304" pitchFamily="18" charset="0"/>
              </a:rPr>
              <a:t>Statuetki i listy gratulacyjne od Starosty Powiatu Poznańskiego dla najbardziej wyróżniających się sołtysów otrzymali:</a:t>
            </a:r>
          </a:p>
          <a:p>
            <a:endParaRPr lang="pl-PL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p. Barbara </a:t>
            </a:r>
            <a:r>
              <a:rPr lang="pl-PL" dirty="0" err="1" smtClean="0">
                <a:latin typeface="+mj-lt"/>
                <a:cs typeface="Times New Roman" panose="02020603050405020304" pitchFamily="18" charset="0"/>
              </a:rPr>
              <a:t>Widelicka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 (Borowo-Młyn)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p. Zenon Marciniak (Wagowo)</a:t>
            </a:r>
          </a:p>
          <a:p>
            <a:pPr algn="ctr"/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886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67880" y="404664"/>
            <a:ext cx="791421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Odbyły się uroczystości z okazji Dnia Kobiet w Sołectwach: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Stęszewko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Wronczyn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Kociałkowa Górka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Jerzykowo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Złotniczki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Borowo-Młyn</a:t>
            </a:r>
          </a:p>
          <a:p>
            <a:pPr algn="ctr"/>
            <a:endParaRPr lang="pl-PL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2" descr="P:\Biuletyny\Biuletyn 229\Dzień Kobiet 2019 (zbiorcze)\Borowo-Młyn\Dzień Kobiet Borowo Mły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10" y="3139466"/>
            <a:ext cx="3341922" cy="22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32493"/>
            <a:ext cx="2290800" cy="3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:\Zdjęcia nowa kadencja\Śniadanie z przedsiębiorcami\DSC_3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1" y="1772816"/>
            <a:ext cx="4247819" cy="28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Zdjęcia nowa kadencja\Śniadanie z przedsiębiorcami\DSC_3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248472" cy="28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63296" y="692696"/>
            <a:ext cx="8557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Odbyły się spotkania z przedsiębiorcami z Pobiedzisk w ramach cyklu spotkań „Śniadanie z Przedsiębiorcami”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braz moÅ¼e zawieraÄ: 5 osÃ³b, w tym Ireneusz Antkowiak, uÅmiechniÄci ludz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1" y="2204864"/>
            <a:ext cx="43055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moÅ¼e zawieraÄ: niebo, dom, na zewnÄtrz i tek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53" y="220486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93651" y="764704"/>
            <a:ext cx="82107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Odbyło się spotkanie w Ministerstwie Infrastruktury z Wiceministrem </a:t>
            </a:r>
            <a:br>
              <a:rPr lang="pl-PL" dirty="0" smtClean="0">
                <a:latin typeface="+mj-lt"/>
                <a:cs typeface="Times New Roman" panose="02020603050405020304" pitchFamily="18" charset="0"/>
              </a:rPr>
            </a:br>
            <a:r>
              <a:rPr lang="pl-PL" dirty="0" smtClean="0">
                <a:latin typeface="+mj-lt"/>
                <a:cs typeface="Times New Roman" panose="02020603050405020304" pitchFamily="18" charset="0"/>
              </a:rPr>
              <a:t>ds. budownictwa Arturem Soboniem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i Posłem na Sejm Bartłomiejem Wróblewskim odnośnie programu Mieszkanie +</a:t>
            </a:r>
          </a:p>
          <a:p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71881" y="196996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438766" cy="18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5450" y="2735885"/>
            <a:ext cx="5753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14954" y="332656"/>
            <a:ext cx="821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Ruszyła możliwość zgłaszania awarii i usterek poprzez portal NaprawmyTo.pl  </a:t>
            </a:r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36485" y="332656"/>
            <a:ext cx="854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Odbyło się zebranie sprawozdawczo-wyborcze MGKS Huragan Pobiedziska, podczas którego udzielono absolutorium obecnemu zarządowi oraz powołano nowego członka zarządu p. Pawła Krawczyka.</a:t>
            </a:r>
          </a:p>
          <a:p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2054" cy="36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2361"/>
            <a:ext cx="5234544" cy="392590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38609" y="476672"/>
            <a:ext cx="821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Uczestniczono w zjeździe Związku Miast Polskich</a:t>
            </a:r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71881" y="196996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jdabinska\Desktop\DSC_3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33" y="1783306"/>
            <a:ext cx="3726348" cy="24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dabinska\Desktop\DSC_36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85" y="1772816"/>
            <a:ext cx="3364015" cy="249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862032" y="782414"/>
            <a:ext cx="731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Odbyło się spotkanie z przedstawicielami polskiej sieci sklepów spożywczo-przemysłowych Dino Polska S.A.</a:t>
            </a:r>
          </a:p>
        </p:txBody>
      </p:sp>
    </p:spTree>
    <p:extLst>
      <p:ext uri="{BB962C8B-B14F-4D97-AF65-F5344CB8AC3E}">
        <p14:creationId xmlns:p14="http://schemas.microsoft.com/office/powerpoint/2010/main" val="11838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65" y="188640"/>
            <a:ext cx="916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+mj-lt"/>
                <a:cs typeface="Times New Roman" panose="02020603050405020304" pitchFamily="18" charset="0"/>
              </a:rPr>
              <a:t>Realizowane są umowy związane z: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86584" y="980728"/>
            <a:ext cx="86205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budową ul. Łąkowej w Biskupicach. Koszt </a:t>
            </a:r>
            <a:r>
              <a:rPr lang="pl-PL" dirty="0" smtClean="0"/>
              <a:t>budowy: </a:t>
            </a:r>
            <a:r>
              <a:rPr lang="pl-PL" dirty="0"/>
              <a:t>2.215.651,14 zł brutto, termin realizacji to 10 czerwca 2019 r</a:t>
            </a:r>
            <a:r>
              <a:rPr lang="pl-PL" dirty="0" smtClean="0"/>
              <a:t>., </a:t>
            </a: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budową zespołu pomostów nad Jeziorem </a:t>
            </a:r>
            <a:r>
              <a:rPr lang="pl-PL" dirty="0" err="1"/>
              <a:t>Biezdruchowo</a:t>
            </a:r>
            <a:r>
              <a:rPr lang="pl-PL" dirty="0"/>
              <a:t>, termin zakończenia przypada na 30 kwietnia 2019 r. wraz z uporządkowaniem </a:t>
            </a:r>
            <a:r>
              <a:rPr lang="pl-PL" dirty="0" smtClean="0"/>
              <a:t>terenu,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dostawą kruszywa na ulepszenie dróg gruntowych w gminie Pobiedziska, dostarczono </a:t>
            </a:r>
            <a:r>
              <a:rPr lang="pl-PL" dirty="0" smtClean="0"/>
              <a:t>ok. </a:t>
            </a:r>
            <a:r>
              <a:rPr lang="pl-PL" dirty="0"/>
              <a:t>1600 ton kruszywa naturalnego - łamanego; w pierwszej kolejności ulepszane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są </a:t>
            </a:r>
            <a:r>
              <a:rPr lang="pl-PL" dirty="0"/>
              <a:t>drogi dla autobusów oraz najtrudniejsze miejsca </a:t>
            </a:r>
            <a:r>
              <a:rPr lang="pl-PL" dirty="0" smtClean="0"/>
              <a:t>terenowe,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algn="just"/>
            <a:endParaRPr lang="pl-PL" sz="1400" dirty="0"/>
          </a:p>
          <a:p>
            <a:pPr algn="just"/>
            <a:endParaRPr lang="pl-PL" sz="1400" dirty="0" smtClean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15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71881" y="196996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117" y="404664"/>
            <a:ext cx="4693021" cy="272116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07" y="2951960"/>
            <a:ext cx="4912221" cy="27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67542" y="1105580"/>
            <a:ext cx="784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Odbyły się kolejne spotkania Komitetu Organizacyjnego Obchodów </a:t>
            </a:r>
            <a:br>
              <a:rPr lang="pl-PL" dirty="0" smtClean="0">
                <a:latin typeface="+mj-lt"/>
                <a:cs typeface="Times New Roman" panose="02020603050405020304" pitchFamily="18" charset="0"/>
              </a:rPr>
            </a:br>
            <a:r>
              <a:rPr lang="pl-PL" dirty="0" smtClean="0">
                <a:latin typeface="+mj-lt"/>
                <a:cs typeface="Times New Roman" panose="02020603050405020304" pitchFamily="18" charset="0"/>
              </a:rPr>
              <a:t>100-lecia Przysięgi Straży Ludowej w Pobiedziskach</a:t>
            </a:r>
          </a:p>
        </p:txBody>
      </p:sp>
      <p:pic>
        <p:nvPicPr>
          <p:cNvPr id="2" name="Picture 2" descr="P:\Zdjęcia nowa kadencja\Komitet Organizacyjny 100. rocznica Przysięgi Straży Ludowej\DSC_3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5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P:\Zdjęcia nowa kadencja\Komitet Organizacyjny 100. rocznica Przysięgi Straży Ludowej\DSC_3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6"/>
            <a:ext cx="3384377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11560" y="391850"/>
            <a:ext cx="7748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Objęto patronatem Burmistrza Miasta i Gminy Pobiedziska Gminny Konkurs „Liga Zadaniowa”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jdabinska\Desktop\Liga Zadaniowa\DSC_0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27" y="1196752"/>
            <a:ext cx="5960146" cy="39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:\Jadzia\Wywiad kwartalnik Kurier Mieszkaniow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08" y="1484784"/>
            <a:ext cx="5823833" cy="38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93651" y="620688"/>
            <a:ext cx="821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W ramach promocji gminy jako atrakcyjnego miejsca do zamieszkania udzielono wywiadu do kwartalnika Kurier Mieszkaniowy</a:t>
            </a:r>
            <a:endParaRPr lang="pl-PL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71881" y="332656"/>
            <a:ext cx="7748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Objęto Patronatem Burmistrza Miasta i Gminy Pobiedziska oraz uczestniczono w wydarzeniu charytatywnym Stymulator Dobroci – Wieczór Talentów dla Kacpra </a:t>
            </a:r>
            <a:r>
              <a:rPr lang="pl-PL" dirty="0" err="1" smtClean="0">
                <a:latin typeface="+mj-lt"/>
                <a:cs typeface="Times New Roman" panose="02020603050405020304" pitchFamily="18" charset="0"/>
              </a:rPr>
              <a:t>Waldy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2" descr="P:\Jadzia\DSC_3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7" y="1455620"/>
            <a:ext cx="6255268" cy="41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24280" y="476672"/>
            <a:ext cx="854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Uczestniczono i wręczono nagrody podczas II Charytatywnego Turnieju Piłki Nożnej Fundacji </a:t>
            </a:r>
            <a:r>
              <a:rPr lang="pl-PL" dirty="0" err="1" smtClean="0">
                <a:latin typeface="+mj-lt"/>
                <a:cs typeface="Times New Roman" panose="02020603050405020304" pitchFamily="18" charset="0"/>
              </a:rPr>
              <a:t>NeuroNietypowi</a:t>
            </a:r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P:\Jadzia\IMG_5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10" y="1367657"/>
            <a:ext cx="5541748" cy="41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jdabinska\Desktop\a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130514"/>
            <a:ext cx="5688632" cy="37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719351" y="476672"/>
            <a:ext cx="77481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Uczestniczono w wydarzeniu WTZ Taneczne Integracje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535612" y="2461538"/>
            <a:ext cx="20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+mj-lt"/>
                <a:cs typeface="Times New Roman" panose="02020603050405020304" pitchFamily="18" charset="0"/>
              </a:rPr>
              <a:t>Dziękuję za uwagę.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427984" y="41914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cs typeface="Times New Roman" panose="02020603050405020304" pitchFamily="18" charset="0"/>
              </a:rPr>
              <a:t>Ireneusz </a:t>
            </a:r>
            <a:r>
              <a:rPr lang="pl-PL" b="1" dirty="0" smtClean="0">
                <a:cs typeface="Times New Roman" panose="02020603050405020304" pitchFamily="18" charset="0"/>
              </a:rPr>
              <a:t>Antkowiak</a:t>
            </a:r>
            <a:endParaRPr lang="pl-PL" b="1" dirty="0"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cs typeface="Times New Roman" panose="02020603050405020304" pitchFamily="18" charset="0"/>
              </a:rPr>
              <a:t>Burmistrz</a:t>
            </a:r>
          </a:p>
          <a:p>
            <a:pPr algn="ctr"/>
            <a:r>
              <a:rPr lang="pl-PL" b="1" dirty="0">
                <a:cs typeface="Times New Roman" panose="02020603050405020304" pitchFamily="18" charset="0"/>
              </a:rPr>
              <a:t>Miasta i Gminy Pobiedziska</a:t>
            </a:r>
          </a:p>
        </p:txBody>
      </p:sp>
    </p:spTree>
    <p:extLst>
      <p:ext uri="{BB962C8B-B14F-4D97-AF65-F5344CB8AC3E}">
        <p14:creationId xmlns:p14="http://schemas.microsoft.com/office/powerpoint/2010/main" val="16341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89910" y="980728"/>
            <a:ext cx="84514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trwają prace przy budowie kanalizacji </a:t>
            </a:r>
            <a:r>
              <a:rPr lang="pl-PL" dirty="0" smtClean="0"/>
              <a:t>na </a:t>
            </a:r>
            <a:r>
              <a:rPr lang="pl-PL" dirty="0"/>
              <a:t>ul. Czerniejewskiej w </a:t>
            </a:r>
            <a:r>
              <a:rPr lang="pl-PL" dirty="0" smtClean="0"/>
              <a:t>Pobiedziskach </a:t>
            </a:r>
            <a:br>
              <a:rPr lang="pl-PL" dirty="0" smtClean="0"/>
            </a:br>
            <a:r>
              <a:rPr lang="pl-PL" dirty="0" smtClean="0"/>
              <a:t>oraz przy </a:t>
            </a:r>
            <a:r>
              <a:rPr lang="pl-PL" dirty="0"/>
              <a:t>innych zadaniach w ramach kontraktu Puszcza Zielonka </a:t>
            </a:r>
            <a:r>
              <a:rPr lang="pl-PL" dirty="0" smtClean="0"/>
              <a:t>IV. </a:t>
            </a:r>
          </a:p>
          <a:p>
            <a:pPr algn="just"/>
            <a:r>
              <a:rPr lang="pl-PL" sz="1400" dirty="0" smtClean="0"/>
              <a:t> 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88" y="191683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89910" y="980728"/>
            <a:ext cx="8451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dnia 26 marca w Czerwonaku została podpisana umowa w ramach projektu „Kanalizacja </a:t>
            </a:r>
            <a:r>
              <a:rPr lang="pl-PL" dirty="0"/>
              <a:t>obszaru Parku Krajobrazowego Puszcza Zielonka i okolic – etap V</a:t>
            </a:r>
            <a:r>
              <a:rPr lang="pl-PL" dirty="0" smtClean="0"/>
              <a:t>”,  prace </a:t>
            </a:r>
            <a:r>
              <a:rPr lang="pl-PL" dirty="0"/>
              <a:t>projektowe oraz roboty budowlane na terenie gminy </a:t>
            </a:r>
            <a:r>
              <a:rPr lang="pl-PL" dirty="0" smtClean="0"/>
              <a:t>Pobiedziska obejmą 6,05 km, przewidywana ilość odbiorców to 624 mieszkańców. Termin </a:t>
            </a:r>
            <a:r>
              <a:rPr lang="pl-PL" dirty="0"/>
              <a:t>realizacji – grudzień </a:t>
            </a:r>
            <a:r>
              <a:rPr lang="pl-PL" dirty="0" smtClean="0"/>
              <a:t>2021.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73" y="2333408"/>
            <a:ext cx="4536504" cy="302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7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89910" y="1196752"/>
            <a:ext cx="84514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ogłoszono </a:t>
            </a:r>
            <a:r>
              <a:rPr lang="pl-PL" sz="2000" dirty="0"/>
              <a:t>postępowanie przetargowe na Modernizację Skansenu Miniatur Szlaku Piastowskiego w Pobiedziskach – II etap </a:t>
            </a:r>
            <a:r>
              <a:rPr lang="pl-PL" sz="2000" dirty="0" smtClean="0"/>
              <a:t>– </a:t>
            </a:r>
            <a:r>
              <a:rPr lang="pl-PL" sz="2000" dirty="0"/>
              <a:t>wykonanie makiet </a:t>
            </a:r>
            <a:r>
              <a:rPr lang="pl-PL" sz="2000" dirty="0" smtClean="0"/>
              <a:t>wraz                 z </a:t>
            </a:r>
            <a:r>
              <a:rPr lang="pl-PL" sz="2000" dirty="0"/>
              <a:t>dostawą i montażem obejmuje zaprojektowanie, wykonanie, transport, dostawę i montaż makiet architektonicznych w skali 1:20. </a:t>
            </a:r>
          </a:p>
          <a:p>
            <a:pPr algn="just"/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prowadzone </a:t>
            </a:r>
            <a:r>
              <a:rPr lang="pl-PL" sz="2000" dirty="0"/>
              <a:t>są rozmowy ze Spółdzielnią Rolniczo-Handlową „ROLNIK”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oraz </a:t>
            </a:r>
            <a:r>
              <a:rPr lang="pl-PL" dirty="0"/>
              <a:t>firmą Grupa Jeronimo </a:t>
            </a:r>
            <a:r>
              <a:rPr lang="pl-PL" dirty="0" err="1"/>
              <a:t>Martins</a:t>
            </a:r>
            <a:r>
              <a:rPr lang="pl-PL" dirty="0"/>
              <a:t>  w sprawie przebudowy układu komunikacyjnego wokół sklepu Biedronka w Pobiedziskach. Pozyskamy na ten cel kwotę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ok. 1.230.000,00  </a:t>
            </a:r>
            <a:r>
              <a:rPr lang="pl-PL" dirty="0"/>
              <a:t>zł</a:t>
            </a:r>
            <a:r>
              <a:rPr lang="pl-PL" dirty="0" smtClean="0"/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/>
              <a:t>Urząd przygotowuje wniosek na </a:t>
            </a:r>
            <a:r>
              <a:rPr lang="pl-PL" dirty="0"/>
              <a:t>budowę ul. </a:t>
            </a:r>
            <a:r>
              <a:rPr lang="pl-PL" dirty="0" smtClean="0"/>
              <a:t>Słonecznikowej w </a:t>
            </a:r>
            <a:r>
              <a:rPr lang="pl-PL" dirty="0"/>
              <a:t>Pobiedziskach oraz odcinka drogi gminnej Promno Góra </a:t>
            </a:r>
            <a:r>
              <a:rPr lang="pl-PL" dirty="0" smtClean="0"/>
              <a:t>w ramach „Funduszu </a:t>
            </a:r>
            <a:r>
              <a:rPr lang="pl-PL" dirty="0"/>
              <a:t>Dróg </a:t>
            </a:r>
            <a:r>
              <a:rPr lang="pl-PL" dirty="0" smtClean="0"/>
              <a:t>Samorządowych </a:t>
            </a:r>
            <a:r>
              <a:rPr lang="pl-PL" dirty="0"/>
              <a:t>zadań powiatowych oraz zadań gminnych w województwie wielkopolskim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 </a:t>
            </a:r>
            <a:r>
              <a:rPr lang="pl-PL" dirty="0"/>
              <a:t>13 marca 2019 r. do 12 kwietnia 2019 r</a:t>
            </a:r>
            <a:r>
              <a:rPr lang="pl-PL" dirty="0" smtClean="0"/>
              <a:t>.”.</a:t>
            </a:r>
            <a:endParaRPr lang="pl-P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algn="just"/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515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89910" y="1196752"/>
            <a:ext cx="84514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2000" b="1" dirty="0"/>
              <a:t>Trwają prace komisji nad postępowaniami przetargowymi na:</a:t>
            </a:r>
          </a:p>
          <a:p>
            <a:pPr algn="just">
              <a:spcBef>
                <a:spcPts val="600"/>
              </a:spcBef>
            </a:pPr>
            <a:endParaRPr lang="pl-PL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Równanie i profilowanie dróg i ulic o nawierzchni gruntowej ulepszonej w Gminie Pobiedziska w roku </a:t>
            </a:r>
            <a:r>
              <a:rPr lang="pl-PL" dirty="0" smtClean="0"/>
              <a:t>2019.</a:t>
            </a:r>
            <a:endParaRPr lang="pl-P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algn="just"/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65388" y="2996952"/>
            <a:ext cx="84514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/>
              <a:t>Z </a:t>
            </a:r>
            <a:r>
              <a:rPr lang="pl-PL" dirty="0"/>
              <a:t>powodu złożenia oferty na kwotę, która przekracza wysokość dofinansowania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realizację </a:t>
            </a:r>
            <a:r>
              <a:rPr lang="pl-PL" dirty="0" smtClean="0"/>
              <a:t>zadania, unieważniono postępowanie przetargowe pn. „Wdrożenie 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uruchomienie e-usług w ramach projektu E</a:t>
            </a:r>
            <a:r>
              <a:rPr lang="pl-PL" dirty="0" smtClean="0"/>
              <a:t>lektroniczne </a:t>
            </a:r>
            <a:r>
              <a:rPr lang="pl-PL" dirty="0"/>
              <a:t>U</a:t>
            </a:r>
            <a:r>
              <a:rPr lang="pl-PL" dirty="0" smtClean="0"/>
              <a:t>sługi </a:t>
            </a:r>
            <a:r>
              <a:rPr lang="pl-PL" dirty="0"/>
              <a:t>P</a:t>
            </a:r>
            <a:r>
              <a:rPr lang="pl-PL" dirty="0" smtClean="0"/>
              <a:t>ubliczne </a:t>
            </a:r>
            <a:r>
              <a:rPr lang="pl-PL" dirty="0"/>
              <a:t>w Gminie Pobiedziska</a:t>
            </a:r>
            <a:r>
              <a:rPr lang="pl-PL" dirty="0" smtClean="0"/>
              <a:t>”.</a:t>
            </a:r>
            <a:endParaRPr lang="pl-PL" sz="2000" dirty="0"/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228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9098" y="510363"/>
            <a:ext cx="378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Ponadto:</a:t>
            </a:r>
            <a:endParaRPr lang="pl-PL" sz="24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89098" y="1340768"/>
            <a:ext cx="81873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Podpisano umowę na:</a:t>
            </a:r>
          </a:p>
          <a:p>
            <a:endParaRPr lang="pl-P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zarządzanie </a:t>
            </a:r>
            <a:r>
              <a:rPr lang="pl-PL" dirty="0"/>
              <a:t>i administrowanie gminnym zasobem lokalowym</a:t>
            </a:r>
            <a:r>
              <a:rPr lang="pl-PL" dirty="0" smtClean="0"/>
              <a:t>,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utrzymanie gminnej zieleni i </a:t>
            </a:r>
            <a:r>
              <a:rPr lang="pl-PL" dirty="0" smtClean="0"/>
              <a:t>zadrzewienia, 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prowadzenie gminnego składowiska odpadów innych niż niebezpieczne i </a:t>
            </a:r>
            <a:r>
              <a:rPr lang="pl-PL" dirty="0" smtClean="0"/>
              <a:t>obojętne,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zimowe utrzymanie dróg gminnych i powiatowych na terenie gminy </a:t>
            </a:r>
            <a:r>
              <a:rPr lang="pl-PL" dirty="0" smtClean="0"/>
              <a:t>Pobiedziska,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opróżniania koszy ulicznych oraz mechanicznego i ręcznego zamiatania </a:t>
            </a:r>
            <a:r>
              <a:rPr lang="pl-PL" dirty="0" smtClean="0"/>
              <a:t>chodników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dróg.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644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" y="5913276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0" y="57692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6761"/>
            <a:ext cx="720080" cy="7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1881" y="74834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71881" y="908720"/>
            <a:ext cx="86351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11 marca odbyło </a:t>
            </a:r>
            <a:r>
              <a:rPr lang="pl-PL" dirty="0"/>
              <a:t>się ostatnie spotkanie Gminnej Rady Działalności Pożytku Publicznego </a:t>
            </a:r>
            <a:r>
              <a:rPr lang="pl-PL" dirty="0" smtClean="0"/>
              <a:t>III kadencji</a:t>
            </a:r>
            <a:r>
              <a:rPr lang="pl-PL" dirty="0"/>
              <a:t>, </a:t>
            </a:r>
            <a:r>
              <a:rPr lang="pl-PL" dirty="0" smtClean="0"/>
              <a:t>na </a:t>
            </a:r>
            <a:r>
              <a:rPr lang="pl-PL" dirty="0"/>
              <a:t>którym dyskutowano o sprawach seniorów  z członkami Rady Seniorów </a:t>
            </a:r>
            <a:r>
              <a:rPr lang="pl-PL" dirty="0" smtClean="0"/>
              <a:t>Gminy Pobiedziska.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Na </a:t>
            </a:r>
            <a:r>
              <a:rPr lang="pl-PL" dirty="0"/>
              <a:t>spotkaniu wyborczym w dniu 25 marca </a:t>
            </a:r>
            <a:r>
              <a:rPr lang="pl-PL" dirty="0" smtClean="0"/>
              <a:t>2019 r. w </a:t>
            </a:r>
            <a:r>
              <a:rPr lang="pl-PL" dirty="0"/>
              <a:t>wyniku przeprowadzonego </a:t>
            </a:r>
            <a:r>
              <a:rPr lang="pl-PL" dirty="0" smtClean="0"/>
              <a:t>głosowania </a:t>
            </a:r>
            <a:r>
              <a:rPr lang="pl-PL" dirty="0"/>
              <a:t>wybrano </a:t>
            </a:r>
            <a:r>
              <a:rPr lang="pl-PL" dirty="0" smtClean="0"/>
              <a:t> </a:t>
            </a:r>
            <a:r>
              <a:rPr lang="pl-PL" dirty="0"/>
              <a:t>sześciu Kandydatów organizacji pozarządowych do Gminnej Rady Działalności Pożytku Publicznego IV kadencji: </a:t>
            </a:r>
            <a:endParaRPr lang="pl-PL" dirty="0" smtClean="0"/>
          </a:p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Rafał Jaworski – Stowarzyszenie VISNA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Hubert Łaganowski – Stowarzyszenie na Rzecz Osób Niepełnosprawnych i Aktywności Lokalnej </a:t>
            </a:r>
            <a:r>
              <a:rPr lang="pl-PL" i="1" dirty="0" smtClean="0"/>
              <a:t>Dla Ciebie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Zenon Maciejewski – Towarzystwo Miłośników Pobiedzisk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Aleksandra Mazurek – Stowarzyszenie VENA Pobiedziska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Artur Milecki – Pobiedziski Klub Tenisowy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Barbara Ożarek-Łaganowska – Stowarzyszenie Inicjatywa Społeczna Kobiet Aktywnych </a:t>
            </a:r>
            <a:r>
              <a:rPr lang="pl-PL" i="1" dirty="0" smtClean="0"/>
              <a:t>ISKA Pobiedziska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695" y="31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+mj-lt"/>
                <a:cs typeface="Times New Roman" panose="02020603050405020304" pitchFamily="18" charset="0"/>
              </a:rPr>
              <a:t>DZIAŁALNOŚĆ POŻYTKU PUBLICZNEGO</a:t>
            </a:r>
          </a:p>
          <a:p>
            <a:pPr algn="ctr"/>
            <a:endParaRPr lang="pl-PL" sz="2400" b="1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807</Words>
  <Application>Microsoft Office PowerPoint</Application>
  <PresentationFormat>Pokaz na ekranie (4:3)</PresentationFormat>
  <Paragraphs>171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Jadwiga Dabińska</dc:creator>
  <cp:lastModifiedBy>Jadwiga Dabińska</cp:lastModifiedBy>
  <cp:revision>106</cp:revision>
  <cp:lastPrinted>2019-03-28T10:39:09Z</cp:lastPrinted>
  <dcterms:created xsi:type="dcterms:W3CDTF">2019-03-13T09:02:06Z</dcterms:created>
  <dcterms:modified xsi:type="dcterms:W3CDTF">2019-03-28T10:44:21Z</dcterms:modified>
</cp:coreProperties>
</file>