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6" r:id="rId2"/>
    <p:sldId id="628" r:id="rId3"/>
    <p:sldId id="706" r:id="rId4"/>
    <p:sldId id="566" r:id="rId5"/>
    <p:sldId id="368" r:id="rId6"/>
    <p:sldId id="436" r:id="rId7"/>
    <p:sldId id="703" r:id="rId8"/>
    <p:sldId id="551" r:id="rId9"/>
    <p:sldId id="659" r:id="rId10"/>
    <p:sldId id="607" r:id="rId11"/>
    <p:sldId id="644" r:id="rId12"/>
    <p:sldId id="645" r:id="rId13"/>
    <p:sldId id="665" r:id="rId14"/>
    <p:sldId id="666" r:id="rId15"/>
    <p:sldId id="701" r:id="rId16"/>
    <p:sldId id="707" r:id="rId17"/>
    <p:sldId id="708" r:id="rId18"/>
    <p:sldId id="704" r:id="rId19"/>
    <p:sldId id="705" r:id="rId20"/>
    <p:sldId id="709" r:id="rId21"/>
    <p:sldId id="700" r:id="rId22"/>
    <p:sldId id="710" r:id="rId23"/>
    <p:sldId id="258" r:id="rId24"/>
  </p:sldIdLst>
  <p:sldSz cx="9144000" cy="6858000" type="screen4x3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2" autoAdjust="0"/>
    <p:restoredTop sz="95314" autoAdjust="0"/>
  </p:normalViewPr>
  <p:slideViewPr>
    <p:cSldViewPr snapToGrid="0">
      <p:cViewPr>
        <p:scale>
          <a:sx n="90" d="100"/>
          <a:sy n="90" d="100"/>
        </p:scale>
        <p:origin x="-2286" y="-5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E7AAD-D07C-4545-86CD-D6348DCC305E}" type="datetimeFigureOut">
              <a:rPr lang="pl-PL" smtClean="0"/>
              <a:t>2018-12-20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0D2BF-4114-463B-92DD-1CE7F7B233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5799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7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0BB02-260E-47E2-89A8-3A8DFD357B4C}" type="datetimeFigureOut">
              <a:rPr lang="pl-PL" smtClean="0"/>
              <a:t>2018-12-20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4" y="9428585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7" y="9428585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2C2CF-9AF3-4F22-9796-EF928549B5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9836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B525A-25B3-4A47-A41C-C1BE46EE94BB}" type="datetime1">
              <a:rPr lang="pl-PL" smtClean="0"/>
              <a:t>2018-12-20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301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C2428-A888-4A2B-ACA9-C577D337ACD0}" type="datetime1">
              <a:rPr lang="pl-PL" smtClean="0"/>
              <a:t>2018-12-20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71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EA48F-2A93-4722-BF51-E36BBAECDC12}" type="datetime1">
              <a:rPr lang="pl-PL" smtClean="0"/>
              <a:t>2018-12-20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495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14FB-855E-4B61-9285-30B4BB16C87B}" type="datetime1">
              <a:rPr lang="pl-PL" smtClean="0"/>
              <a:t>2018-12-20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1816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85A0-7D0A-4E81-803F-CC6935CB41A8}" type="datetime1">
              <a:rPr lang="pl-PL" smtClean="0"/>
              <a:t>2018-12-20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8539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F157B-88F3-469C-920D-10FBFCC6C8DE}" type="datetime1">
              <a:rPr lang="pl-PL" smtClean="0"/>
              <a:t>2018-12-20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975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C2AA8-7DC1-48D7-930A-3980744C3A5C}" type="datetime1">
              <a:rPr lang="pl-PL" smtClean="0"/>
              <a:t>2018-12-20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069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1B436-D500-4976-894C-CA836C189C1C}" type="datetime1">
              <a:rPr lang="pl-PL" smtClean="0"/>
              <a:t>2018-12-20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002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BF4AC-4CCC-42B8-A42C-FB5FA3EE1D9F}" type="datetime1">
              <a:rPr lang="pl-PL" smtClean="0"/>
              <a:t>2018-12-20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051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13FE-AABE-406D-B81D-27ED8E7A8F6A}" type="datetime1">
              <a:rPr lang="pl-PL" smtClean="0"/>
              <a:t>2018-12-20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6014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5F0B6-200E-44C8-AC34-D41AA5741574}" type="datetime1">
              <a:rPr lang="pl-PL" smtClean="0"/>
              <a:t>2018-12-20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6154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59DCA-8C12-44F1-B01F-87DDF0F6560E}" type="datetime1">
              <a:rPr lang="pl-PL" smtClean="0"/>
              <a:t>2018-12-20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4783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Lubi%C5%84_(powiat_ko%C5%9Bcia%C5%84ski)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03729" y="4267201"/>
            <a:ext cx="7772400" cy="1389528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latin typeface="+mn-lt"/>
              </a:rPr>
              <a:t>Sprawozdanie z pracy </a:t>
            </a:r>
            <a:br>
              <a:rPr lang="pl-PL" sz="3200" b="1" dirty="0" smtClean="0">
                <a:latin typeface="+mn-lt"/>
              </a:rPr>
            </a:br>
            <a:r>
              <a:rPr lang="pl-PL" sz="3200" b="1" dirty="0" smtClean="0">
                <a:latin typeface="+mn-lt"/>
              </a:rPr>
              <a:t>Burmistrza  Miasta i Gminy Pobiedziska </a:t>
            </a:r>
            <a:br>
              <a:rPr lang="pl-PL" sz="3200" b="1" dirty="0" smtClean="0">
                <a:latin typeface="+mn-lt"/>
              </a:rPr>
            </a:br>
            <a:r>
              <a:rPr lang="pl-PL" sz="3200" b="1" dirty="0" smtClean="0">
                <a:latin typeface="+mn-lt"/>
              </a:rPr>
              <a:t>w okresie międzysesyjnym</a:t>
            </a:r>
            <a:endParaRPr lang="pl-PL" sz="3200" b="1" dirty="0">
              <a:latin typeface="+mn-lt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60929" y="6051176"/>
            <a:ext cx="6858000" cy="448236"/>
          </a:xfrm>
        </p:spPr>
        <p:txBody>
          <a:bodyPr/>
          <a:lstStyle/>
          <a:p>
            <a:r>
              <a:rPr lang="pl-PL" b="1" dirty="0" smtClean="0"/>
              <a:t> 07.12.2018r.- 20.12.2018r.</a:t>
            </a:r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3422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283562"/>
            <a:ext cx="7668643" cy="688895"/>
          </a:xfrm>
        </p:spPr>
        <p:txBody>
          <a:bodyPr>
            <a:normAutofit fontScale="90000"/>
          </a:bodyPr>
          <a:lstStyle/>
          <a:p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/>
              <a:t/>
            </a:r>
            <a:br>
              <a:rPr lang="pl-PL" sz="2400" dirty="0"/>
            </a:br>
            <a:r>
              <a:rPr lang="pl-PL" sz="2200" b="1" dirty="0" smtClean="0">
                <a:latin typeface="+mn-lt"/>
              </a:rPr>
              <a:t>Unieważniono</a:t>
            </a:r>
            <a:r>
              <a:rPr lang="pl-PL" sz="2200" b="1" dirty="0">
                <a:latin typeface="+mn-lt"/>
              </a:rPr>
              <a:t> </a:t>
            </a:r>
            <a:r>
              <a:rPr lang="pl-PL" sz="2200" b="1" dirty="0" smtClean="0">
                <a:latin typeface="+mn-lt"/>
              </a:rPr>
              <a:t>postępowanie przetargowe na:</a:t>
            </a:r>
            <a:r>
              <a:rPr lang="pl-PL" sz="2200" b="1" dirty="0">
                <a:latin typeface="+mn-lt"/>
              </a:rPr>
              <a:t/>
            </a:r>
            <a:br>
              <a:rPr lang="pl-PL" sz="2200" b="1" dirty="0">
                <a:latin typeface="+mn-lt"/>
              </a:rPr>
            </a:br>
            <a:r>
              <a:rPr lang="pl-PL" sz="2400" dirty="0">
                <a:latin typeface="+mn-lt"/>
              </a:rPr>
              <a:t/>
            </a:r>
            <a:br>
              <a:rPr lang="pl-PL" sz="2400" dirty="0">
                <a:latin typeface="+mn-lt"/>
              </a:rPr>
            </a:br>
            <a:r>
              <a:rPr lang="pl-PL" sz="2000" b="1" dirty="0"/>
              <a:t/>
            </a:r>
            <a:br>
              <a:rPr lang="pl-PL" sz="2000" b="1" dirty="0"/>
            </a:br>
            <a:endParaRPr lang="pl-PL" sz="24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10</a:t>
            </a:fld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212650" y="1371600"/>
            <a:ext cx="8559210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dirty="0" smtClean="0"/>
              <a:t>Wdrożenie i uruchomienie e-usług w ramach projektu „Elektroniczne usługi w Gminie Pobiedziska” – zadnie 1. Wykonanie i uruchomienie e-usług.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pl-PL" i="1" dirty="0"/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2489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283562"/>
            <a:ext cx="7668643" cy="688895"/>
          </a:xfrm>
        </p:spPr>
        <p:txBody>
          <a:bodyPr>
            <a:normAutofit fontScale="90000"/>
          </a:bodyPr>
          <a:lstStyle/>
          <a:p>
            <a:r>
              <a:rPr lang="pl-PL" sz="2400" dirty="0"/>
              <a:t/>
            </a:r>
            <a:br>
              <a:rPr lang="pl-PL" sz="2400" dirty="0"/>
            </a:br>
            <a:endParaRPr lang="pl-PL" sz="2400" dirty="0">
              <a:latin typeface="+mn-lt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02019" y="1022503"/>
            <a:ext cx="86761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dirty="0"/>
              <a:t>Kiermasz to już tradycyjne wydarzenie w Pobiedziskach, które w pierwszych dniach grudnia wprowadza </a:t>
            </a:r>
            <a:r>
              <a:rPr lang="pl-PL" sz="1600" dirty="0" smtClean="0"/>
              <a:t>w </a:t>
            </a:r>
            <a:r>
              <a:rPr lang="pl-PL" sz="1600" dirty="0"/>
              <a:t>świąteczne nastroje. </a:t>
            </a:r>
            <a:r>
              <a:rPr lang="pl-PL" sz="1600" dirty="0" smtClean="0"/>
              <a:t>Pobiedziski </a:t>
            </a:r>
            <a:r>
              <a:rPr lang="pl-PL" sz="1600" dirty="0"/>
              <a:t>Ośrodek Kultury przygotował wiele </a:t>
            </a:r>
            <a:r>
              <a:rPr lang="pl-PL" sz="1600" dirty="0" smtClean="0"/>
              <a:t>atrakcji </a:t>
            </a:r>
            <a:r>
              <a:rPr lang="pl-PL" sz="1600" dirty="0"/>
              <a:t>dla </a:t>
            </a:r>
            <a:r>
              <a:rPr lang="pl-PL" sz="1600" dirty="0" smtClean="0"/>
              <a:t>dzieci m.in.: </a:t>
            </a:r>
            <a:r>
              <a:rPr lang="pl-PL" sz="1600" dirty="0"/>
              <a:t>animacje, pokazy cyrkowe i </a:t>
            </a:r>
            <a:r>
              <a:rPr lang="pl-PL" sz="1600" dirty="0" smtClean="0"/>
              <a:t>kuglarskie, </a:t>
            </a:r>
            <a:r>
              <a:rPr lang="pl-PL" sz="1600" dirty="0"/>
              <a:t>Tron Świętego Mikołaja, wspólne pieczenie </a:t>
            </a:r>
            <a:r>
              <a:rPr lang="pl-PL" sz="1600" dirty="0" smtClean="0"/>
              <a:t>pierniczków, koncerty. </a:t>
            </a:r>
            <a:r>
              <a:rPr lang="pl-PL" sz="1600" dirty="0"/>
              <a:t>Również animatorzy z  Ośrodka Sportu i Rekreacji mieli okazję rozweselić najmłodszych uczestników kiermaszu. Kulminacyjnym punktem imprezy było uroczyste odpalenie </a:t>
            </a:r>
            <a:r>
              <a:rPr lang="pl-PL" sz="1600" dirty="0" smtClean="0"/>
              <a:t>oświetlenia </a:t>
            </a:r>
            <a:r>
              <a:rPr lang="pl-PL" sz="1600" dirty="0"/>
              <a:t>świątecznego na rozstawionej na środku Rynku ogromnej </a:t>
            </a:r>
            <a:r>
              <a:rPr lang="pl-PL" sz="1600" dirty="0" smtClean="0"/>
              <a:t>choince;</a:t>
            </a:r>
            <a:endParaRPr lang="pl-PL" sz="16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11</a:t>
            </a:fld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510363" y="616688"/>
            <a:ext cx="23497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Ponadto:</a:t>
            </a:r>
          </a:p>
        </p:txBody>
      </p:sp>
      <p:pic>
        <p:nvPicPr>
          <p:cNvPr id="2050" name="Picture 2" descr="http://www.pobiedziska.pl/wp-content/uploads/2018/12/MG_36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390" y="2941254"/>
            <a:ext cx="5716957" cy="3811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60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283562"/>
            <a:ext cx="7668643" cy="688895"/>
          </a:xfrm>
        </p:spPr>
        <p:txBody>
          <a:bodyPr>
            <a:normAutofit fontScale="90000"/>
          </a:bodyPr>
          <a:lstStyle/>
          <a:p>
            <a:r>
              <a:rPr lang="pl-PL" sz="2400" dirty="0"/>
              <a:t/>
            </a:r>
            <a:br>
              <a:rPr lang="pl-PL" sz="2400" dirty="0"/>
            </a:br>
            <a:endParaRPr lang="pl-PL" sz="2400" b="1" dirty="0">
              <a:latin typeface="+mn-lt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14875" y="941369"/>
            <a:ext cx="827458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pl-PL" b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</a:p>
          <a:p>
            <a:endParaRPr lang="pl-PL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 smtClean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algn="just"/>
            <a:endParaRPr lang="pl-PL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endParaRPr lang="pl-PL" sz="2000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sz="20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12</a:t>
            </a:fld>
            <a:endParaRPr lang="pl-PL"/>
          </a:p>
        </p:txBody>
      </p:sp>
      <p:pic>
        <p:nvPicPr>
          <p:cNvPr id="1028" name="Picture 4" descr="http://www.pobiedziska.pl/wp-content/uploads/2018/12/MG_38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5" y="78136"/>
            <a:ext cx="5864536" cy="3909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pobiedziska.pl/wp-content/uploads/2018/12/MG_3767-1024x6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826019"/>
            <a:ext cx="5824417" cy="3884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75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283562"/>
            <a:ext cx="7668643" cy="688895"/>
          </a:xfrm>
        </p:spPr>
        <p:txBody>
          <a:bodyPr>
            <a:normAutofit fontScale="90000"/>
          </a:bodyPr>
          <a:lstStyle/>
          <a:p>
            <a:r>
              <a:rPr lang="pl-PL" sz="2400" dirty="0"/>
              <a:t/>
            </a:r>
            <a:br>
              <a:rPr lang="pl-PL" sz="2400" dirty="0"/>
            </a:br>
            <a:endParaRPr lang="pl-PL" sz="2400" b="1" dirty="0">
              <a:latin typeface="+mn-lt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42466" y="1356039"/>
            <a:ext cx="827458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algn="just"/>
            <a:endParaRPr lang="pl-PL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 smtClean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algn="just"/>
            <a:endParaRPr lang="pl-PL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endParaRPr lang="pl-PL" sz="2000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sz="20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13</a:t>
            </a:fld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242466" y="1117217"/>
            <a:ext cx="86038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dnia 08.12.br. odbył się Mikołajkowy </a:t>
            </a:r>
            <a:r>
              <a:rPr lang="pl-PL" dirty="0"/>
              <a:t>Charytatywny Turniej Piłki </a:t>
            </a:r>
            <a:r>
              <a:rPr lang="pl-PL" dirty="0" smtClean="0"/>
              <a:t>Siatkowej. Impreza </a:t>
            </a:r>
            <a:r>
              <a:rPr lang="pl-PL" dirty="0"/>
              <a:t>sportowa była połączona ze zbiórką słodyczy do paczek świątecznych dla seniorów z Gminy Pobiedziska. </a:t>
            </a:r>
            <a:r>
              <a:rPr lang="pl-PL" b="1" dirty="0"/>
              <a:t>  </a:t>
            </a:r>
            <a:r>
              <a:rPr lang="pl-PL" dirty="0"/>
              <a:t>Paczki będą rozdane seniorom podczas wigilii zorganizowanej dla nich przez Stowarzyszenie PATENT, Ośrodek Pomocy Społecznej w Pobiedziskach i Szkołę Podstawową im. Kazimierza Odnowiciela w </a:t>
            </a:r>
            <a:r>
              <a:rPr lang="pl-PL" dirty="0" smtClean="0"/>
              <a:t>Pobiedziskach;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89098" y="510363"/>
            <a:ext cx="3785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Ponadto:</a:t>
            </a:r>
            <a:endParaRPr lang="pl-PL" b="1" dirty="0"/>
          </a:p>
        </p:txBody>
      </p:sp>
      <p:pic>
        <p:nvPicPr>
          <p:cNvPr id="3074" name="Picture 2" descr="http://www.pobiedziska.pl/wp-content/uploads/2018/12/MG_3061-1024x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289" y="2690257"/>
            <a:ext cx="6089154" cy="4061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06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283562"/>
            <a:ext cx="7668643" cy="688895"/>
          </a:xfrm>
        </p:spPr>
        <p:txBody>
          <a:bodyPr>
            <a:normAutofit fontScale="90000"/>
          </a:bodyPr>
          <a:lstStyle/>
          <a:p>
            <a:r>
              <a:rPr lang="pl-PL" sz="2400" dirty="0"/>
              <a:t/>
            </a:r>
            <a:br>
              <a:rPr lang="pl-PL" sz="2400" dirty="0"/>
            </a:br>
            <a:endParaRPr lang="pl-PL" sz="2400" b="1" dirty="0">
              <a:latin typeface="+mn-lt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14875" y="941369"/>
            <a:ext cx="827458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pl-PL" b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</a:p>
          <a:p>
            <a:endParaRPr lang="pl-PL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 smtClean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algn="just"/>
            <a:endParaRPr lang="pl-PL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endParaRPr lang="pl-PL" sz="2000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sz="20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14</a:t>
            </a:fld>
            <a:endParaRPr lang="pl-PL"/>
          </a:p>
        </p:txBody>
      </p:sp>
      <p:pic>
        <p:nvPicPr>
          <p:cNvPr id="4100" name="Picture 4" descr="http://www.pobiedziska.pl/wp-content/uploads/2018/12/MG_3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" y="108478"/>
            <a:ext cx="9071657" cy="6047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45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283562"/>
            <a:ext cx="7668643" cy="688895"/>
          </a:xfrm>
        </p:spPr>
        <p:txBody>
          <a:bodyPr>
            <a:normAutofit fontScale="90000"/>
          </a:bodyPr>
          <a:lstStyle/>
          <a:p>
            <a:r>
              <a:rPr lang="pl-PL" sz="2000" b="1" dirty="0" smtClean="0">
                <a:latin typeface="+mn-lt"/>
              </a:rPr>
              <a:t/>
            </a:r>
            <a:br>
              <a:rPr lang="pl-PL" sz="2000" b="1" dirty="0" smtClean="0">
                <a:latin typeface="+mn-lt"/>
              </a:rPr>
            </a:br>
            <a:r>
              <a:rPr lang="pl-PL" sz="2000" b="1" dirty="0" smtClean="0">
                <a:latin typeface="+mn-lt"/>
              </a:rPr>
              <a:t>Ponadto:</a:t>
            </a:r>
            <a:r>
              <a:rPr lang="pl-PL" sz="2000" b="1" dirty="0">
                <a:latin typeface="+mn-lt"/>
              </a:rPr>
              <a:t/>
            </a:r>
            <a:br>
              <a:rPr lang="pl-PL" sz="2000" b="1" dirty="0">
                <a:latin typeface="+mn-lt"/>
              </a:rPr>
            </a:br>
            <a:endParaRPr lang="pl-PL" sz="2000" b="1" dirty="0">
              <a:latin typeface="+mn-lt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14875" y="941369"/>
            <a:ext cx="827458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pl-PL" b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</a:p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 smtClean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algn="just"/>
            <a:endParaRPr lang="pl-PL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endParaRPr lang="pl-PL" sz="2000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sz="20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15</a:t>
            </a:fld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114875" y="1418422"/>
            <a:ext cx="87101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w </a:t>
            </a:r>
            <a:r>
              <a:rPr lang="pl-PL" dirty="0"/>
              <a:t>ramach realizacji uchwały Rady Miejskiej Gminy Pobiedziska Nr LX/542/18 z dnia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22 </a:t>
            </a:r>
            <a:r>
              <a:rPr lang="pl-PL" dirty="0"/>
              <a:t>czerwca </a:t>
            </a:r>
            <a:r>
              <a:rPr lang="pl-PL" dirty="0" smtClean="0"/>
              <a:t>2018r. </a:t>
            </a:r>
            <a:r>
              <a:rPr lang="pl-PL" dirty="0"/>
              <a:t>w sprawie utworzenia Rady Seniorów Gminy Pobiedziska i nadania jej statutu </a:t>
            </a:r>
            <a:r>
              <a:rPr lang="pl-PL" dirty="0" smtClean="0"/>
              <a:t>ogłoszono nabór na </a:t>
            </a:r>
            <a:r>
              <a:rPr lang="pl-PL" dirty="0"/>
              <a:t>KANDYDATÓW NA CZŁONKÓW RADY SENIORÓW GMINY </a:t>
            </a:r>
            <a:r>
              <a:rPr lang="pl-PL" dirty="0" smtClean="0"/>
              <a:t>POBIEDZISKA</a:t>
            </a:r>
            <a:r>
              <a:rPr lang="pl-PL" dirty="0" smtClean="0"/>
              <a:t>. Termin składania dokumentów  wyznaczono do dnia 27 grudnia br.</a:t>
            </a: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o</a:t>
            </a:r>
            <a:r>
              <a:rPr lang="pl-PL" dirty="0" smtClean="0"/>
              <a:t>głoszono  otwarte konkursy </a:t>
            </a:r>
            <a:r>
              <a:rPr lang="pl-PL" dirty="0"/>
              <a:t>ofert na wsparcie realizacji zadań publicznych Gminy Pobiedziska w roku 2019 określonych w rocznym Programie współpracy Gminy Pobiedziska z organizacjami pozarządowymi oraz podmiotami, o których mowa w art. 3 ust. 3 ustawy z dnia 24 kwietnia 2003 r. o działalności pożytku publicznego i o wolontariacie na 2019 rok, w zakresie zadań:</a:t>
            </a:r>
          </a:p>
          <a:p>
            <a:r>
              <a:rPr lang="pl-PL" dirty="0"/>
              <a:t> </a:t>
            </a:r>
            <a:r>
              <a:rPr lang="pl-PL" dirty="0" smtClean="0"/>
              <a:t>      -   zadanie </a:t>
            </a:r>
            <a:r>
              <a:rPr lang="pl-PL" dirty="0"/>
              <a:t>1 - wspieranie i upowszechnianie kultury fizycznej i sportu</a:t>
            </a:r>
            <a:r>
              <a:rPr lang="pl-PL" dirty="0" smtClean="0"/>
              <a:t>,  </a:t>
            </a:r>
          </a:p>
          <a:p>
            <a:r>
              <a:rPr lang="pl-PL" dirty="0"/>
              <a:t> </a:t>
            </a:r>
            <a:r>
              <a:rPr lang="pl-PL" dirty="0" smtClean="0"/>
              <a:t>      -  </a:t>
            </a:r>
            <a:r>
              <a:rPr lang="pl-PL" dirty="0"/>
              <a:t> zadanie 2 - działalność na rzecz osób niepełnosprawnych,</a:t>
            </a:r>
          </a:p>
          <a:p>
            <a:r>
              <a:rPr lang="pl-PL" dirty="0" smtClean="0"/>
              <a:t>       -  </a:t>
            </a:r>
            <a:r>
              <a:rPr lang="pl-PL" dirty="0"/>
              <a:t> zadanie 3 - kultura, sztuka, ochrona dóbr kultury i dziedzictwa narodowego,</a:t>
            </a:r>
          </a:p>
          <a:p>
            <a:r>
              <a:rPr lang="pl-PL" dirty="0" smtClean="0"/>
              <a:t>       -  </a:t>
            </a:r>
            <a:r>
              <a:rPr lang="pl-PL" dirty="0"/>
              <a:t> zadanie 4 - działalność na rzecz osób w wieku </a:t>
            </a:r>
            <a:r>
              <a:rPr lang="pl-PL" dirty="0" smtClean="0"/>
              <a:t>emerytalnym;</a:t>
            </a:r>
            <a:endParaRPr lang="pl-PL" dirty="0"/>
          </a:p>
          <a:p>
            <a:r>
              <a:rPr lang="pl-PL" dirty="0"/>
              <a:t> </a:t>
            </a:r>
            <a:endParaRPr lang="pl-PL" dirty="0" smtClean="0"/>
          </a:p>
          <a:p>
            <a:pPr algn="just"/>
            <a:r>
              <a:rPr lang="pl-PL" dirty="0" smtClean="0"/>
              <a:t>         Termin składania ofert do 10 stycznia 2019r.</a:t>
            </a:r>
            <a:endParaRPr lang="pl-PL" dirty="0" smtClean="0"/>
          </a:p>
          <a:p>
            <a:pPr algn="just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2764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283562"/>
            <a:ext cx="7668643" cy="688895"/>
          </a:xfrm>
        </p:spPr>
        <p:txBody>
          <a:bodyPr>
            <a:normAutofit fontScale="90000"/>
          </a:bodyPr>
          <a:lstStyle/>
          <a:p>
            <a:r>
              <a:rPr lang="pl-PL" sz="2000" b="1" dirty="0" smtClean="0">
                <a:latin typeface="+mn-lt"/>
              </a:rPr>
              <a:t/>
            </a:r>
            <a:br>
              <a:rPr lang="pl-PL" sz="2000" b="1" dirty="0" smtClean="0">
                <a:latin typeface="+mn-lt"/>
              </a:rPr>
            </a:br>
            <a:r>
              <a:rPr lang="pl-PL" sz="2000" b="1" dirty="0" smtClean="0">
                <a:latin typeface="+mn-lt"/>
              </a:rPr>
              <a:t>Ponadto:</a:t>
            </a:r>
            <a:r>
              <a:rPr lang="pl-PL" sz="2000" b="1" dirty="0">
                <a:latin typeface="+mn-lt"/>
              </a:rPr>
              <a:t/>
            </a:r>
            <a:br>
              <a:rPr lang="pl-PL" sz="2000" b="1" dirty="0">
                <a:latin typeface="+mn-lt"/>
              </a:rPr>
            </a:br>
            <a:endParaRPr lang="pl-PL" sz="2000" b="1" dirty="0">
              <a:latin typeface="+mn-lt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14875" y="941369"/>
            <a:ext cx="827458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pl-PL" b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</a:p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 smtClean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algn="just"/>
            <a:endParaRPr lang="pl-PL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endParaRPr lang="pl-PL" sz="2000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sz="20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16</a:t>
            </a:fld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0" y="1224506"/>
            <a:ext cx="87101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 </a:t>
            </a:r>
            <a:r>
              <a:rPr lang="pl-PL" dirty="0" smtClean="0"/>
              <a:t>uczestniczono </a:t>
            </a:r>
            <a:r>
              <a:rPr lang="pl-PL" dirty="0" smtClean="0"/>
              <a:t>w </a:t>
            </a:r>
            <a:r>
              <a:rPr lang="pl-PL" dirty="0" smtClean="0"/>
              <a:t>spotkaniach opłatkowych m.in. w sołectwie Borowo </a:t>
            </a:r>
            <a:r>
              <a:rPr lang="pl-PL" dirty="0" smtClean="0"/>
              <a:t>Młyn,</a:t>
            </a:r>
            <a:br>
              <a:rPr lang="pl-PL" dirty="0" smtClean="0"/>
            </a:br>
            <a:r>
              <a:rPr lang="pl-PL" dirty="0" smtClean="0"/>
              <a:t> </a:t>
            </a:r>
            <a:r>
              <a:rPr lang="pl-PL" dirty="0" smtClean="0"/>
              <a:t>w Stowarzyszeniu „Dla Ciebie</a:t>
            </a:r>
            <a:r>
              <a:rPr lang="pl-PL" dirty="0" smtClean="0"/>
              <a:t>”, Stowarzyszeniu „Płomień”,  z seniorami w sołectwi</a:t>
            </a:r>
            <a:r>
              <a:rPr lang="pl-PL" dirty="0" smtClean="0"/>
              <a:t>e Góra oraz  z Kołem Pszczelarzy w Pobiedziskach</a:t>
            </a:r>
            <a:r>
              <a:rPr lang="pl-PL" dirty="0" smtClean="0"/>
              <a:t>;</a:t>
            </a:r>
            <a:endParaRPr lang="pl-PL" dirty="0"/>
          </a:p>
          <a:p>
            <a:pPr lvl="0"/>
            <a:endParaRPr lang="pl-PL" dirty="0"/>
          </a:p>
          <a:p>
            <a:r>
              <a:rPr lang="pl-PL" dirty="0"/>
              <a:t> </a:t>
            </a:r>
          </a:p>
        </p:txBody>
      </p:sp>
      <p:pic>
        <p:nvPicPr>
          <p:cNvPr id="1026" name="Picture 2" descr="C:\Users\ITOMAS~1\AppData\Local\Temp\IMG_48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839430" y="2449474"/>
            <a:ext cx="5741583" cy="4306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91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283562"/>
            <a:ext cx="7668643" cy="688895"/>
          </a:xfrm>
        </p:spPr>
        <p:txBody>
          <a:bodyPr>
            <a:normAutofit fontScale="90000"/>
          </a:bodyPr>
          <a:lstStyle/>
          <a:p>
            <a:r>
              <a:rPr lang="pl-PL" sz="2000" b="1" dirty="0" smtClean="0">
                <a:latin typeface="+mn-lt"/>
              </a:rPr>
              <a:t/>
            </a:r>
            <a:br>
              <a:rPr lang="pl-PL" sz="2000" b="1" dirty="0" smtClean="0">
                <a:latin typeface="+mn-lt"/>
              </a:rPr>
            </a:br>
            <a:r>
              <a:rPr lang="pl-PL" sz="2000" b="1" dirty="0" smtClean="0">
                <a:latin typeface="+mn-lt"/>
              </a:rPr>
              <a:t>Ponadto:</a:t>
            </a:r>
            <a:r>
              <a:rPr lang="pl-PL" sz="2000" b="1" dirty="0">
                <a:latin typeface="+mn-lt"/>
              </a:rPr>
              <a:t/>
            </a:r>
            <a:br>
              <a:rPr lang="pl-PL" sz="2000" b="1" dirty="0">
                <a:latin typeface="+mn-lt"/>
              </a:rPr>
            </a:br>
            <a:endParaRPr lang="pl-PL" sz="2000" b="1" dirty="0">
              <a:latin typeface="+mn-lt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14875" y="941369"/>
            <a:ext cx="827458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pl-PL" b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</a:p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 smtClean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algn="just"/>
            <a:endParaRPr lang="pl-PL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endParaRPr lang="pl-PL" sz="2000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sz="20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17</a:t>
            </a:fld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0" y="1224506"/>
            <a:ext cx="87101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algn="just"/>
            <a:endParaRPr lang="pl-PL" dirty="0"/>
          </a:p>
          <a:p>
            <a:r>
              <a:rPr lang="pl-PL" dirty="0"/>
              <a:t> </a:t>
            </a:r>
          </a:p>
        </p:txBody>
      </p:sp>
      <p:pic>
        <p:nvPicPr>
          <p:cNvPr id="2050" name="Picture 2" descr="C:\Users\ITOMAS~1\AppData\Local\Temp\IMG_48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041" y="2566432"/>
            <a:ext cx="4517796" cy="4177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86102" y="1366103"/>
            <a:ext cx="8537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w</a:t>
            </a:r>
            <a:r>
              <a:rPr lang="pl-PL" dirty="0" smtClean="0"/>
              <a:t>zięto udział w spotkaniach  m.in.  Zgromadzenie Związku  Międzygminnego „Puszcza Zielonka”, Rada „Metropolii Poznań” w Starostwie Powiatowym w Poznaniu,  Zgromadzenie  Skałowo „Schronisko dla zwierząt”, Metropolia Poznań w Wielkopolskim Urzędzie Marszałkowskim;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34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283562"/>
            <a:ext cx="7668643" cy="688895"/>
          </a:xfrm>
        </p:spPr>
        <p:txBody>
          <a:bodyPr>
            <a:normAutofit fontScale="90000"/>
          </a:bodyPr>
          <a:lstStyle/>
          <a:p>
            <a:r>
              <a:rPr lang="pl-PL" sz="2000" b="1" dirty="0" smtClean="0">
                <a:latin typeface="+mn-lt"/>
              </a:rPr>
              <a:t/>
            </a:r>
            <a:br>
              <a:rPr lang="pl-PL" sz="2000" b="1" dirty="0" smtClean="0">
                <a:latin typeface="+mn-lt"/>
              </a:rPr>
            </a:br>
            <a:r>
              <a:rPr lang="pl-PL" sz="2000" b="1" dirty="0" smtClean="0">
                <a:latin typeface="+mn-lt"/>
              </a:rPr>
              <a:t>Ponadto:</a:t>
            </a:r>
            <a:r>
              <a:rPr lang="pl-PL" sz="2000" b="1" dirty="0">
                <a:latin typeface="+mn-lt"/>
              </a:rPr>
              <a:t/>
            </a:r>
            <a:br>
              <a:rPr lang="pl-PL" sz="2000" b="1" dirty="0">
                <a:latin typeface="+mn-lt"/>
              </a:rPr>
            </a:br>
            <a:endParaRPr lang="pl-PL" sz="2000" b="1" dirty="0">
              <a:latin typeface="+mn-lt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14875" y="941369"/>
            <a:ext cx="827458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pl-PL" b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</a:p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 smtClean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algn="just"/>
            <a:endParaRPr lang="pl-PL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endParaRPr lang="pl-PL" sz="2000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sz="20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18</a:t>
            </a:fld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114875" y="1926254"/>
            <a:ext cx="8710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l-PL" dirty="0"/>
          </a:p>
          <a:p>
            <a:r>
              <a:rPr lang="pl-PL" dirty="0"/>
              <a:t> </a:t>
            </a:r>
          </a:p>
        </p:txBody>
      </p:sp>
      <p:sp>
        <p:nvSpPr>
          <p:cNvPr id="6" name="Prostokąt 5"/>
          <p:cNvSpPr/>
          <p:nvPr/>
        </p:nvSpPr>
        <p:spPr>
          <a:xfrm>
            <a:off x="114875" y="1400320"/>
            <a:ext cx="86717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w </a:t>
            </a:r>
            <a:r>
              <a:rPr lang="pl-PL" dirty="0"/>
              <a:t>świetlicy, w Latalicach odbyło się spotkanie opłatkowe strażaków ochotników działających na terenie Miasta i Gminy Pobiedziska. Podczas uroczystości ksiądz kapelan Robert Nurski oraz proboszcz Parafii w Węglewie ks. Sławomir Brząkała poświęcili nowy samochód Ford </a:t>
            </a:r>
            <a:r>
              <a:rPr lang="pl-PL" dirty="0" err="1"/>
              <a:t>Ranger</a:t>
            </a:r>
            <a:r>
              <a:rPr lang="pl-PL" dirty="0"/>
              <a:t>, który jest na wyposażeniu jednostki OSP w Pobiedziskach. Pojazd będzie służył strażakom przede wszystkim do ratownictwa wodnego i rozpoznania miejscowych </a:t>
            </a:r>
            <a:r>
              <a:rPr lang="pl-PL" dirty="0" smtClean="0"/>
              <a:t>zagrożeń;</a:t>
            </a:r>
            <a:endParaRPr lang="pl-PL" dirty="0"/>
          </a:p>
        </p:txBody>
      </p:sp>
      <p:pic>
        <p:nvPicPr>
          <p:cNvPr id="5122" name="Picture 2" descr="http://www.pobiedziska.pl/wp-content/uploads/2018/12/MG_4058-1024x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933" y="3007035"/>
            <a:ext cx="5662039" cy="3776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85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283562"/>
            <a:ext cx="7668643" cy="688895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latin typeface="+mn-lt"/>
              </a:rPr>
              <a:t/>
            </a:r>
            <a:br>
              <a:rPr lang="pl-PL" sz="2000" b="1" dirty="0" smtClean="0">
                <a:latin typeface="+mn-lt"/>
              </a:rPr>
            </a:br>
            <a:endParaRPr lang="pl-PL" sz="2000" b="1" dirty="0">
              <a:latin typeface="+mn-lt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14875" y="941369"/>
            <a:ext cx="827458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pl-PL" b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</a:p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 smtClean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algn="just"/>
            <a:endParaRPr lang="pl-PL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endParaRPr lang="pl-PL" sz="2000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sz="20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19</a:t>
            </a:fld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114875" y="1926254"/>
            <a:ext cx="8710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l-PL" dirty="0"/>
          </a:p>
          <a:p>
            <a:r>
              <a:rPr lang="pl-PL" dirty="0"/>
              <a:t> </a:t>
            </a:r>
          </a:p>
        </p:txBody>
      </p:sp>
      <p:pic>
        <p:nvPicPr>
          <p:cNvPr id="6146" name="Picture 2" descr="http://www.pobiedziska.pl/wp-content/uploads/2018/12/MG_41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692"/>
            <a:ext cx="9042992" cy="6028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10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44550"/>
            <a:ext cx="7171764" cy="577348"/>
          </a:xfrm>
        </p:spPr>
        <p:txBody>
          <a:bodyPr>
            <a:normAutofit/>
          </a:bodyPr>
          <a:lstStyle/>
          <a:p>
            <a:pPr algn="ctr"/>
            <a:r>
              <a:rPr lang="pl-PL" sz="2200" b="1" dirty="0">
                <a:latin typeface="+mn-lt"/>
              </a:rPr>
              <a:t>Realizowane są umowy związane z:</a:t>
            </a:r>
            <a:endParaRPr lang="pl-PL" sz="22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0000" y="1348164"/>
            <a:ext cx="7362908" cy="4728515"/>
          </a:xfrm>
        </p:spPr>
        <p:txBody>
          <a:bodyPr>
            <a:normAutofit/>
          </a:bodyPr>
          <a:lstStyle/>
          <a:p>
            <a:pPr algn="just"/>
            <a:r>
              <a:rPr lang="pl-PL" sz="1800" dirty="0">
                <a:ea typeface="Times New Roman"/>
              </a:rPr>
              <a:t>m</a:t>
            </a:r>
            <a:r>
              <a:rPr lang="pl-PL" sz="1800" dirty="0" smtClean="0">
                <a:ea typeface="Times New Roman"/>
              </a:rPr>
              <a:t>odernizacją </a:t>
            </a:r>
            <a:r>
              <a:rPr lang="pl-PL" sz="1800" dirty="0">
                <a:ea typeface="Times New Roman"/>
              </a:rPr>
              <a:t>Skansenu Miniatur Szlaku Piastowskiego w </a:t>
            </a:r>
            <a:r>
              <a:rPr lang="pl-PL" sz="1800" dirty="0" smtClean="0">
                <a:ea typeface="Times New Roman"/>
              </a:rPr>
              <a:t>Pobiedziskach. </a:t>
            </a:r>
            <a:r>
              <a:rPr lang="pl-PL" sz="1800" dirty="0">
                <a:ea typeface="Times New Roman"/>
              </a:rPr>
              <a:t>Z</a:t>
            </a:r>
            <a:r>
              <a:rPr lang="pl-PL" sz="1800" dirty="0" smtClean="0">
                <a:ea typeface="Times New Roman"/>
              </a:rPr>
              <a:t>akończono I etap – rozbudowa Skansenu. </a:t>
            </a:r>
            <a:r>
              <a:rPr lang="pl-PL" sz="1800" dirty="0">
                <a:ea typeface="Times New Roman"/>
              </a:rPr>
              <a:t>W</a:t>
            </a:r>
            <a:r>
              <a:rPr lang="pl-PL" sz="1800" dirty="0" smtClean="0">
                <a:ea typeface="Times New Roman"/>
              </a:rPr>
              <a:t> trakcie przygotowania jest przetarg na wykonanie trzech makiet do Skansenu (II etap rozbudowy);</a:t>
            </a:r>
          </a:p>
          <a:p>
            <a:pPr marL="0" indent="0" algn="just">
              <a:buNone/>
            </a:pPr>
            <a:endParaRPr lang="pl-PL" sz="1800" dirty="0" smtClean="0"/>
          </a:p>
          <a:p>
            <a:pPr algn="just">
              <a:buFontTx/>
              <a:buChar char="-"/>
            </a:pPr>
            <a:endParaRPr lang="pl-PL" sz="1800" dirty="0" smtClean="0"/>
          </a:p>
          <a:p>
            <a:pPr>
              <a:buFontTx/>
              <a:buChar char="-"/>
            </a:pPr>
            <a:endParaRPr lang="pl-PL" sz="1800" dirty="0" smtClean="0"/>
          </a:p>
          <a:p>
            <a:pPr marL="0" indent="0">
              <a:buNone/>
            </a:pPr>
            <a:r>
              <a:rPr lang="pl-PL" sz="1800" dirty="0" smtClean="0"/>
              <a:t>      </a:t>
            </a:r>
            <a:endParaRPr lang="pl-PL" sz="1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2</a:t>
            </a:fld>
            <a:endParaRPr lang="pl-PL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185" y="2258257"/>
            <a:ext cx="5816750" cy="4365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40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283562"/>
            <a:ext cx="7668643" cy="688895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latin typeface="+mn-lt"/>
              </a:rPr>
              <a:t/>
            </a:r>
            <a:br>
              <a:rPr lang="pl-PL" sz="2000" b="1" dirty="0" smtClean="0">
                <a:latin typeface="+mn-lt"/>
              </a:rPr>
            </a:br>
            <a:endParaRPr lang="pl-PL" sz="2000" b="1" dirty="0">
              <a:latin typeface="+mn-lt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14875" y="941369"/>
            <a:ext cx="827458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pl-PL" b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</a:p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 smtClean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algn="just"/>
            <a:endParaRPr lang="pl-PL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endParaRPr lang="pl-PL" sz="2000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sz="20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20</a:t>
            </a:fld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114875" y="1292317"/>
            <a:ext cx="8710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l-PL" dirty="0"/>
          </a:p>
          <a:p>
            <a:r>
              <a:rPr lang="pl-PL" dirty="0"/>
              <a:t> 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435935" y="425302"/>
            <a:ext cx="5411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Ponadto:</a:t>
            </a:r>
            <a:endParaRPr lang="pl-PL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0" y="1388010"/>
            <a:ext cx="86013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w</a:t>
            </a:r>
            <a:r>
              <a:rPr lang="pl-PL" dirty="0" smtClean="0"/>
              <a:t>zięto udział w </a:t>
            </a:r>
            <a:r>
              <a:rPr lang="pl-PL" smtClean="0"/>
              <a:t>spotkaniu z </a:t>
            </a:r>
            <a:r>
              <a:rPr lang="pl-PL" dirty="0"/>
              <a:t>Wydziałem  </a:t>
            </a:r>
            <a:r>
              <a:rPr lang="pl-PL" dirty="0" smtClean="0"/>
              <a:t>Wdrażania  Programu Regionalnego w Wielkopolskim Urzędzie Marszałkowskim  celem omówienia realizowanego projektu;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 w dniu 20.12.br. na zaproszenie Zespołu Szkół im. Konstytucji 3 Maja odbyło się spotkanie robocze dot. funkcjonowania placówki;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u</a:t>
            </a:r>
            <a:r>
              <a:rPr lang="pl-PL" dirty="0" smtClean="0"/>
              <a:t>czestniczono w spotkaniu Jasełkowym, które odbyło się 20.12.br. w Przedszkolu „Wesołe Skrzaty”.</a:t>
            </a:r>
            <a:endParaRPr lang="pl-PL" dirty="0"/>
          </a:p>
        </p:txBody>
      </p:sp>
      <p:pic>
        <p:nvPicPr>
          <p:cNvPr id="4098" name="Picture 2" descr="Obraz może zawierać: bu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658220" y="2035141"/>
            <a:ext cx="3406489" cy="6055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41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283562"/>
            <a:ext cx="7668643" cy="688895"/>
          </a:xfrm>
        </p:spPr>
        <p:txBody>
          <a:bodyPr>
            <a:normAutofit fontScale="90000"/>
          </a:bodyPr>
          <a:lstStyle/>
          <a:p>
            <a:r>
              <a:rPr lang="pl-PL" sz="2400" dirty="0"/>
              <a:t/>
            </a:r>
            <a:br>
              <a:rPr lang="pl-PL" sz="2400" dirty="0"/>
            </a:br>
            <a:r>
              <a:rPr lang="pl-PL" sz="2400" b="1" dirty="0">
                <a:latin typeface="+mn-lt"/>
              </a:rPr>
              <a:t>Z</a:t>
            </a:r>
            <a:r>
              <a:rPr lang="pl-PL" sz="2400" b="1" dirty="0" smtClean="0">
                <a:latin typeface="+mn-lt"/>
              </a:rPr>
              <a:t>apraszamy:</a:t>
            </a:r>
            <a:endParaRPr lang="pl-PL" sz="2400" b="1" dirty="0">
              <a:latin typeface="+mn-lt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14875" y="941369"/>
            <a:ext cx="827458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pl-PL" b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</a:p>
          <a:p>
            <a:endParaRPr lang="pl-PL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 smtClean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algn="just"/>
            <a:endParaRPr lang="pl-PL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endParaRPr lang="pl-PL" sz="2000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sz="20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21</a:t>
            </a:fld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114875" y="1244010"/>
            <a:ext cx="85907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/>
              <a:t>                                    </a:t>
            </a:r>
            <a:r>
              <a:rPr lang="pl-PL" b="1" dirty="0" smtClean="0"/>
              <a:t>Obchody 100 Rocznicy Powstania Wielkopolskiego</a:t>
            </a:r>
          </a:p>
          <a:p>
            <a:pPr algn="just"/>
            <a:endParaRPr lang="pl-PL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b="1" dirty="0" smtClean="0"/>
              <a:t>27 grudnia 2018r. </a:t>
            </a:r>
            <a:r>
              <a:rPr lang="pl-PL" b="1" dirty="0"/>
              <a:t>g</a:t>
            </a:r>
            <a:r>
              <a:rPr lang="pl-PL" b="1" dirty="0" smtClean="0"/>
              <a:t>odz. 16.00 - msza św.  kościele św. Michała a następnie przejście na      Pobiedziski Rynek – krótki program artystyczny oraz złożenie kwiatów pod Pomnikiem Powstańców Wielkopolskich.</a:t>
            </a:r>
            <a:endParaRPr lang="pl-PL" b="1" dirty="0"/>
          </a:p>
        </p:txBody>
      </p:sp>
      <p:pic>
        <p:nvPicPr>
          <p:cNvPr id="1026" name="Picture 2" descr="Obraz może zawierać: co najmniej jedna osoba, ludzie stoją i na zewnątr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03" y="2883514"/>
            <a:ext cx="7844377" cy="374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73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283562"/>
            <a:ext cx="7668643" cy="688895"/>
          </a:xfrm>
        </p:spPr>
        <p:txBody>
          <a:bodyPr>
            <a:normAutofit fontScale="90000"/>
          </a:bodyPr>
          <a:lstStyle/>
          <a:p>
            <a:r>
              <a:rPr lang="pl-PL" sz="2400" dirty="0"/>
              <a:t/>
            </a:r>
            <a:br>
              <a:rPr lang="pl-PL" sz="2400" dirty="0"/>
            </a:br>
            <a:r>
              <a:rPr lang="pl-PL" sz="2400" b="1" dirty="0">
                <a:latin typeface="+mn-lt"/>
              </a:rPr>
              <a:t>Z</a:t>
            </a:r>
            <a:r>
              <a:rPr lang="pl-PL" sz="2400" b="1" dirty="0" smtClean="0">
                <a:latin typeface="+mn-lt"/>
              </a:rPr>
              <a:t>apraszamy:</a:t>
            </a:r>
            <a:endParaRPr lang="pl-PL" sz="2400" b="1" dirty="0">
              <a:latin typeface="+mn-lt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14875" y="941369"/>
            <a:ext cx="827458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pl-PL" b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</a:p>
          <a:p>
            <a:endParaRPr lang="pl-PL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 smtClean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algn="just"/>
            <a:endParaRPr lang="pl-PL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endParaRPr lang="pl-PL" sz="2000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sz="20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22</a:t>
            </a:fld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114875" y="1244010"/>
            <a:ext cx="859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/>
              <a:t>                                    </a:t>
            </a:r>
            <a:endParaRPr lang="pl-PL" b="1" dirty="0"/>
          </a:p>
        </p:txBody>
      </p:sp>
      <p:pic>
        <p:nvPicPr>
          <p:cNvPr id="3074" name="Picture 2" descr=" (link otworzy duże zdjęcie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03" y="185078"/>
            <a:ext cx="4669776" cy="6616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92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03729" y="4267201"/>
            <a:ext cx="5374342" cy="699246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latin typeface="+mn-lt"/>
              </a:rPr>
              <a:t>Dziękuję za uwagę</a:t>
            </a:r>
            <a:endParaRPr lang="pl-PL" sz="3200" b="1" dirty="0">
              <a:latin typeface="+mn-lt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159624" y="5513294"/>
            <a:ext cx="4576482" cy="1138518"/>
          </a:xfrm>
        </p:spPr>
        <p:txBody>
          <a:bodyPr>
            <a:normAutofit fontScale="92500" lnSpcReduction="20000"/>
          </a:bodyPr>
          <a:lstStyle/>
          <a:p>
            <a:r>
              <a:rPr lang="pl-PL" b="1" dirty="0" smtClean="0"/>
              <a:t>Ireneusz Antkowiak</a:t>
            </a:r>
          </a:p>
          <a:p>
            <a:r>
              <a:rPr lang="pl-PL" b="1" dirty="0" smtClean="0"/>
              <a:t>Burmistrz</a:t>
            </a:r>
          </a:p>
          <a:p>
            <a:r>
              <a:rPr lang="pl-PL" b="1" dirty="0" smtClean="0"/>
              <a:t>Miasta i Gminy Pobiedziska</a:t>
            </a:r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031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0000" y="1348164"/>
            <a:ext cx="7362908" cy="472851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1800" dirty="0" smtClean="0"/>
          </a:p>
          <a:p>
            <a:pPr algn="just">
              <a:buFontTx/>
              <a:buChar char="-"/>
            </a:pPr>
            <a:endParaRPr lang="pl-PL" sz="1800" dirty="0" smtClean="0"/>
          </a:p>
          <a:p>
            <a:pPr>
              <a:buFontTx/>
              <a:buChar char="-"/>
            </a:pPr>
            <a:endParaRPr lang="pl-PL" sz="1800" dirty="0" smtClean="0"/>
          </a:p>
          <a:p>
            <a:pPr marL="0" indent="0">
              <a:buNone/>
            </a:pPr>
            <a:r>
              <a:rPr lang="pl-PL" sz="1800" dirty="0" smtClean="0"/>
              <a:t>      </a:t>
            </a:r>
            <a:endParaRPr lang="pl-PL" sz="1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3</a:t>
            </a:fld>
            <a:endParaRPr lang="pl-PL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699" y="90672"/>
            <a:ext cx="2838892" cy="3992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137482" y="4072270"/>
            <a:ext cx="86981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b="1" dirty="0" smtClean="0"/>
              <a:t>Zadanie 1 - </a:t>
            </a:r>
            <a:r>
              <a:rPr lang="pl-PL" dirty="0" smtClean="0"/>
              <a:t>Wykonanie </a:t>
            </a:r>
            <a:r>
              <a:rPr lang="pl-PL" dirty="0"/>
              <a:t>makiety Kościoła klasztornego pw. Narodzenia Najświętszej Marii Panny w </a:t>
            </a:r>
            <a:r>
              <a:rPr lang="pl-PL" dirty="0">
                <a:hlinkClick r:id="rId3" tooltip="Lubiń (powiat kościański)"/>
              </a:rPr>
              <a:t>Lubiniu</a:t>
            </a:r>
            <a:r>
              <a:rPr lang="pl-PL" dirty="0"/>
              <a:t> (Opactwo Benedyktynów w Lubiniu) wraz z dostawą i </a:t>
            </a:r>
            <a:r>
              <a:rPr lang="pl-PL" dirty="0" smtClean="0"/>
              <a:t>montażem,</a:t>
            </a:r>
          </a:p>
          <a:p>
            <a:pPr lvl="0" algn="just"/>
            <a:endParaRPr lang="pl-PL" dirty="0"/>
          </a:p>
          <a:p>
            <a:pPr lvl="0" algn="just"/>
            <a:r>
              <a:rPr lang="pl-PL" b="1" dirty="0"/>
              <a:t>Zadanie </a:t>
            </a:r>
            <a:r>
              <a:rPr lang="pl-PL" b="1" dirty="0" smtClean="0"/>
              <a:t>2 - </a:t>
            </a:r>
            <a:r>
              <a:rPr lang="pl-PL" dirty="0"/>
              <a:t>Wykonanie makiety Kościoła klasztornego Salezjanów pw. Najświętszej Marii Panny w Lądzie (dawniej Klasztor Cystersów w Lądzie nad Wartą / Opactwo Cystersów w Lądzie) wraz z dostawą i montażem</a:t>
            </a:r>
            <a:r>
              <a:rPr lang="pl-PL" dirty="0" smtClean="0"/>
              <a:t>,</a:t>
            </a:r>
          </a:p>
          <a:p>
            <a:pPr lvl="0" algn="just"/>
            <a:endParaRPr lang="pl-PL" dirty="0"/>
          </a:p>
          <a:p>
            <a:pPr lvl="0" algn="just"/>
            <a:r>
              <a:rPr lang="pl-PL" b="1" dirty="0"/>
              <a:t>Zadanie </a:t>
            </a:r>
            <a:r>
              <a:rPr lang="pl-PL" b="1" dirty="0" smtClean="0"/>
              <a:t>3 - </a:t>
            </a:r>
            <a:r>
              <a:rPr lang="pl-PL" dirty="0"/>
              <a:t>Wykonanie makiety Katedry pw. Świętego  Mikołaja w Kaliszu wraz z dostawą i montażem.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071" y="90672"/>
            <a:ext cx="2615608" cy="3923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36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b="1" dirty="0" smtClean="0">
                <a:latin typeface="+mn-lt"/>
              </a:rPr>
              <a:t/>
            </a:r>
            <a:br>
              <a:rPr lang="pl-PL" sz="2400" b="1" dirty="0" smtClean="0">
                <a:latin typeface="+mn-lt"/>
              </a:rPr>
            </a:br>
            <a:r>
              <a:rPr lang="pl-PL" sz="2400" b="1" dirty="0">
                <a:latin typeface="+mn-lt"/>
              </a:rPr>
              <a:t/>
            </a:r>
            <a:br>
              <a:rPr lang="pl-PL" sz="2400" b="1" dirty="0">
                <a:latin typeface="+mn-lt"/>
              </a:rPr>
            </a:br>
            <a:r>
              <a:rPr lang="pl-PL" sz="2400" b="1" dirty="0" smtClean="0">
                <a:latin typeface="+mn-lt"/>
              </a:rPr>
              <a:t>Realizowane </a:t>
            </a:r>
            <a:r>
              <a:rPr lang="pl-PL" sz="2400" b="1" dirty="0">
                <a:latin typeface="+mn-lt"/>
              </a:rPr>
              <a:t>są umowy związane </a:t>
            </a:r>
            <a:r>
              <a:rPr lang="pl-PL" sz="2400" b="1" dirty="0" smtClean="0">
                <a:latin typeface="+mn-lt"/>
              </a:rPr>
              <a:t>z: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0874" y="1608103"/>
            <a:ext cx="8724900" cy="5017605"/>
          </a:xfrm>
        </p:spPr>
        <p:txBody>
          <a:bodyPr>
            <a:normAutofit fontScale="92500" lnSpcReduction="20000"/>
          </a:bodyPr>
          <a:lstStyle/>
          <a:p>
            <a:pPr algn="just"/>
            <a:endParaRPr lang="pl-PL" sz="1800" dirty="0"/>
          </a:p>
          <a:p>
            <a:pPr algn="just"/>
            <a:r>
              <a:rPr lang="pl-PL" sz="1900" dirty="0" smtClean="0"/>
              <a:t>budową ulicy Osiedlowej w Jerzykowie</a:t>
            </a:r>
            <a:r>
              <a:rPr lang="pl-PL" sz="1900" dirty="0"/>
              <a:t>. </a:t>
            </a:r>
            <a:r>
              <a:rPr lang="pl-PL" sz="1900" dirty="0" smtClean="0"/>
              <a:t> Koszt budowy to 1.590.001,23 </a:t>
            </a:r>
            <a:r>
              <a:rPr lang="pl-PL" sz="1900" dirty="0"/>
              <a:t>zł brutto</a:t>
            </a:r>
            <a:r>
              <a:rPr lang="pl-PL" sz="1900" dirty="0" smtClean="0"/>
              <a:t>;</a:t>
            </a:r>
          </a:p>
          <a:p>
            <a:pPr algn="just"/>
            <a:endParaRPr lang="pl-PL" sz="1900" dirty="0" smtClean="0"/>
          </a:p>
          <a:p>
            <a:pPr algn="just"/>
            <a:r>
              <a:rPr lang="pl-PL" sz="1900" dirty="0" smtClean="0"/>
              <a:t>budową ulicy Łąkowej w Biskupicach</a:t>
            </a:r>
            <a:r>
              <a:rPr lang="pl-PL" sz="1900" dirty="0"/>
              <a:t>. </a:t>
            </a:r>
            <a:r>
              <a:rPr lang="pl-PL" sz="1900" dirty="0" smtClean="0"/>
              <a:t>Koszt budowy to 2.215.651,14 </a:t>
            </a:r>
            <a:r>
              <a:rPr lang="pl-PL" sz="1900" dirty="0"/>
              <a:t>zł </a:t>
            </a:r>
            <a:r>
              <a:rPr lang="pl-PL" sz="1900" dirty="0" smtClean="0"/>
              <a:t>brutto;</a:t>
            </a:r>
          </a:p>
          <a:p>
            <a:pPr algn="just"/>
            <a:endParaRPr lang="pl-PL" sz="1900" dirty="0" smtClean="0"/>
          </a:p>
          <a:p>
            <a:pPr algn="just"/>
            <a:r>
              <a:rPr lang="pl-PL" sz="1900" dirty="0"/>
              <a:t>b</a:t>
            </a:r>
            <a:r>
              <a:rPr lang="pl-PL" sz="1900" dirty="0" smtClean="0"/>
              <a:t>udową zespołu pomostów nad Jeziorem </a:t>
            </a:r>
            <a:r>
              <a:rPr lang="pl-PL" sz="1900" dirty="0" err="1" smtClean="0"/>
              <a:t>Biezdruchowo</a:t>
            </a:r>
            <a:r>
              <a:rPr lang="pl-PL" sz="1900" dirty="0"/>
              <a:t>;</a:t>
            </a:r>
            <a:endParaRPr lang="pl-PL" sz="1900" dirty="0" smtClean="0"/>
          </a:p>
          <a:p>
            <a:pPr algn="just"/>
            <a:endParaRPr lang="pl-PL" sz="1800" dirty="0" smtClean="0"/>
          </a:p>
          <a:p>
            <a:pPr algn="just"/>
            <a:endParaRPr lang="pl-PL" sz="1800" dirty="0"/>
          </a:p>
          <a:p>
            <a:pPr algn="just"/>
            <a:endParaRPr lang="pl-PL" sz="1800" dirty="0" smtClean="0"/>
          </a:p>
          <a:p>
            <a:pPr algn="just"/>
            <a:endParaRPr lang="pl-PL" sz="1800" dirty="0" smtClean="0"/>
          </a:p>
          <a:p>
            <a:pPr marL="0" indent="0" algn="just">
              <a:buNone/>
            </a:pPr>
            <a:endParaRPr lang="pl-PL" sz="1800" dirty="0" smtClean="0"/>
          </a:p>
          <a:p>
            <a:pPr algn="just">
              <a:buFontTx/>
              <a:buChar char="-"/>
            </a:pPr>
            <a:endParaRPr lang="pl-PL" sz="1800" dirty="0"/>
          </a:p>
          <a:p>
            <a:pPr algn="just"/>
            <a:endParaRPr lang="pl-PL" sz="1800" dirty="0" smtClean="0"/>
          </a:p>
          <a:p>
            <a:pPr algn="just">
              <a:buFontTx/>
              <a:buChar char="-"/>
            </a:pPr>
            <a:endParaRPr lang="pl-PL" sz="1800" dirty="0" smtClean="0"/>
          </a:p>
          <a:p>
            <a:pPr>
              <a:buFontTx/>
              <a:buChar char="-"/>
            </a:pPr>
            <a:endParaRPr lang="pl-PL" sz="1800" dirty="0" smtClean="0"/>
          </a:p>
          <a:p>
            <a:pPr marL="0" indent="0">
              <a:buNone/>
            </a:pPr>
            <a:r>
              <a:rPr lang="pl-PL" sz="1800" dirty="0" smtClean="0"/>
              <a:t>      </a:t>
            </a:r>
            <a:endParaRPr lang="pl-PL" sz="1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6668015" y="6289855"/>
            <a:ext cx="1881632" cy="341577"/>
          </a:xfrm>
        </p:spPr>
        <p:txBody>
          <a:bodyPr/>
          <a:lstStyle/>
          <a:p>
            <a:fld id="{C1A9D058-4AA1-44C4-BEF4-3359C2B84701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258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658" y="318977"/>
            <a:ext cx="7171764" cy="1039906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+mn-lt"/>
              </a:rPr>
              <a:t>Realizowane są umowy związane z: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6" y="1039907"/>
            <a:ext cx="8397025" cy="53115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r>
              <a:rPr lang="pl-PL" sz="1600" dirty="0" smtClean="0"/>
              <a:t>   </a:t>
            </a:r>
            <a:endParaRPr lang="pl-PL" sz="2000" dirty="0"/>
          </a:p>
          <a:p>
            <a:pPr marL="0" indent="0">
              <a:buNone/>
            </a:pPr>
            <a:r>
              <a:rPr lang="pl-PL" sz="2000" dirty="0" smtClean="0"/>
              <a:t>       </a:t>
            </a:r>
            <a:endParaRPr lang="pl-PL" sz="2000" dirty="0"/>
          </a:p>
        </p:txBody>
      </p:sp>
      <p:sp>
        <p:nvSpPr>
          <p:cNvPr id="4" name="Prostokąt 3"/>
          <p:cNvSpPr/>
          <p:nvPr/>
        </p:nvSpPr>
        <p:spPr>
          <a:xfrm>
            <a:off x="209461" y="1271855"/>
            <a:ext cx="8392278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dirty="0"/>
              <a:t>projektami: </a:t>
            </a:r>
            <a:endParaRPr lang="pl-PL" sz="2000" b="1" dirty="0" smtClean="0"/>
          </a:p>
          <a:p>
            <a:pPr lvl="0"/>
            <a:endParaRPr lang="pl-PL" sz="20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000" dirty="0"/>
              <a:t>p</a:t>
            </a:r>
            <a:r>
              <a:rPr lang="pl-PL" sz="2000" dirty="0" smtClean="0"/>
              <a:t>rojektem budynku mieszkalnego wielorodzinnego z usługami w parterze przy ul. Rynek 11 w Pobiedziskach – oczekujemy na pozwolenie na budowę – projekt złożony w Starostwie Powiatowym w Poznaniu;</a:t>
            </a:r>
          </a:p>
          <a:p>
            <a:pPr algn="just"/>
            <a:endParaRPr lang="pl-PL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2000" dirty="0" smtClean="0"/>
          </a:p>
          <a:p>
            <a:pPr algn="just"/>
            <a:endParaRPr lang="pl-PL" sz="2000" dirty="0"/>
          </a:p>
          <a:p>
            <a:pPr algn="just"/>
            <a:endParaRPr lang="pl-PL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1900" dirty="0">
              <a:solidFill>
                <a:prstClr val="black"/>
              </a:solidFill>
            </a:endParaRPr>
          </a:p>
          <a:p>
            <a:pPr marL="285750" indent="-285750" algn="just">
              <a:buFontTx/>
              <a:buChar char="-"/>
            </a:pP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5</a:t>
            </a:fld>
            <a:endParaRPr lang="pl-P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173" y="3086252"/>
            <a:ext cx="6456854" cy="323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49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212652"/>
            <a:ext cx="7171764" cy="1039906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 smtClean="0">
                <a:latin typeface="+mn-lt"/>
              </a:rPr>
              <a:t>Realizowane są umowy związane z:</a:t>
            </a: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6" y="1039907"/>
            <a:ext cx="8397025" cy="53115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r>
              <a:rPr lang="pl-PL" sz="1600" dirty="0" smtClean="0"/>
              <a:t>   </a:t>
            </a:r>
            <a:endParaRPr lang="pl-PL" sz="2000" dirty="0"/>
          </a:p>
          <a:p>
            <a:pPr marL="0" indent="0">
              <a:buNone/>
            </a:pPr>
            <a:r>
              <a:rPr lang="pl-PL" sz="2000" dirty="0" smtClean="0"/>
              <a:t>       </a:t>
            </a:r>
            <a:endParaRPr lang="pl-PL" sz="2000" dirty="0"/>
          </a:p>
        </p:txBody>
      </p:sp>
      <p:sp>
        <p:nvSpPr>
          <p:cNvPr id="4" name="Prostokąt 3"/>
          <p:cNvSpPr/>
          <p:nvPr/>
        </p:nvSpPr>
        <p:spPr>
          <a:xfrm>
            <a:off x="318977" y="1387611"/>
            <a:ext cx="8442252" cy="4167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dirty="0" smtClean="0"/>
              <a:t>projektami</a:t>
            </a:r>
            <a:r>
              <a:rPr lang="pl-PL" sz="2000" b="1" dirty="0"/>
              <a:t>: </a:t>
            </a:r>
            <a:endParaRPr lang="pl-PL" sz="2000" b="1" dirty="0" smtClean="0"/>
          </a:p>
          <a:p>
            <a:pPr lvl="0"/>
            <a:endParaRPr lang="pl-PL" sz="2000" b="1" dirty="0" smtClean="0"/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pl-PL" sz="2100" dirty="0">
              <a:solidFill>
                <a:prstClr val="black"/>
              </a:solidFill>
            </a:endParaRP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l-PL" dirty="0"/>
              <a:t>miejscowych planów zagospodarowania przestrzennego m.in. terenów zieleni  i lasów Gminy Pobiedziska III część, układu komunikacyjnego w Jerzykowie, Biskupicach i Bugaju, strefy zurbanizowanej w Bednarach, rejonie ulic Kolejowej i Krętej w Pobiedziskach-Letnisku, terenów działalności gospodarczej w Gołuniu, rejonie ulicy Kazimierza Odnowiciela, Tysiąclecia, Zielonej i Jagiełły, zachodniej i centralnej części obrębu </a:t>
            </a:r>
            <a:r>
              <a:rPr lang="pl-PL" dirty="0" smtClean="0"/>
              <a:t>Bugaj, </a:t>
            </a:r>
            <a:r>
              <a:rPr lang="pl-PL" dirty="0"/>
              <a:t>rejonu ul. Spokojnej, Jesiennej, Osiedlowej i Okrężnej w Jerzykowie, dla dz. nr 29 ark. 19 w Pobiedziskach, działek gminnych w Latalicach, dz. nr 88/3 i 88/5 w obrębie Główna, rejon ul. Głównej, Fabrycznej i Skrytej w Pobiedziskach, rejon ul. Poznańskiej i Kaczyńskiej w </a:t>
            </a:r>
            <a:r>
              <a:rPr lang="pl-PL" dirty="0" smtClean="0"/>
              <a:t>Pobiedziskach.</a:t>
            </a:r>
            <a:endParaRPr lang="pl-PL" dirty="0"/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endParaRPr lang="pl-PL" sz="1900" dirty="0">
              <a:solidFill>
                <a:prstClr val="black"/>
              </a:solidFill>
            </a:endParaRPr>
          </a:p>
          <a:p>
            <a:pPr marL="285750" indent="-285750" algn="just">
              <a:buFontTx/>
              <a:buChar char="-"/>
            </a:pP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81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6" y="1039907"/>
            <a:ext cx="8397025" cy="53115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r>
              <a:rPr lang="pl-PL" sz="1600" dirty="0" smtClean="0"/>
              <a:t>   </a:t>
            </a:r>
            <a:endParaRPr lang="pl-PL" sz="2000" dirty="0"/>
          </a:p>
          <a:p>
            <a:pPr marL="0" indent="0">
              <a:buNone/>
            </a:pPr>
            <a:r>
              <a:rPr lang="pl-PL" sz="2000" dirty="0" smtClean="0"/>
              <a:t>       </a:t>
            </a:r>
            <a:endParaRPr lang="pl-PL" sz="2000" dirty="0"/>
          </a:p>
        </p:txBody>
      </p:sp>
      <p:sp>
        <p:nvSpPr>
          <p:cNvPr id="4" name="Prostokąt 3"/>
          <p:cNvSpPr/>
          <p:nvPr/>
        </p:nvSpPr>
        <p:spPr>
          <a:xfrm>
            <a:off x="318977" y="1387611"/>
            <a:ext cx="8442252" cy="2687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dirty="0" smtClean="0"/>
              <a:t>Zakończono prace związane z projektem: </a:t>
            </a:r>
          </a:p>
          <a:p>
            <a:pPr lvl="0"/>
            <a:endParaRPr lang="pl-PL" sz="2000" b="1" dirty="0" smtClean="0"/>
          </a:p>
          <a:p>
            <a:pPr lvl="0"/>
            <a:endParaRPr lang="pl-PL" sz="2000" b="1" dirty="0"/>
          </a:p>
          <a:p>
            <a:pPr lvl="0"/>
            <a:endParaRPr lang="pl-PL" sz="2000" b="1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 smtClean="0"/>
              <a:t>brakującego </a:t>
            </a:r>
            <a:r>
              <a:rPr lang="pl-PL" dirty="0"/>
              <a:t>odcinka chodnika w ul. Niecałej w kierunku ul. </a:t>
            </a:r>
            <a:r>
              <a:rPr lang="pl-PL" dirty="0" smtClean="0"/>
              <a:t>Półwiejskiej</a:t>
            </a:r>
            <a:r>
              <a:rPr lang="pl-PL" dirty="0"/>
              <a:t>.</a:t>
            </a:r>
            <a:endParaRPr lang="pl-PL" dirty="0" smtClean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pl-PL" sz="2100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endParaRPr lang="pl-PL" sz="1900" dirty="0">
              <a:solidFill>
                <a:prstClr val="black"/>
              </a:solidFill>
            </a:endParaRPr>
          </a:p>
          <a:p>
            <a:pPr marL="285750" indent="-285750" algn="just">
              <a:buFontTx/>
              <a:buChar char="-"/>
            </a:pP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1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1" y="281941"/>
            <a:ext cx="6752822" cy="1039906"/>
          </a:xfrm>
        </p:spPr>
        <p:txBody>
          <a:bodyPr>
            <a:normAutofit fontScale="90000"/>
          </a:bodyPr>
          <a:lstStyle/>
          <a:p>
            <a:pPr algn="just"/>
            <a:r>
              <a:rPr lang="pl-PL" sz="2000" b="1" dirty="0">
                <a:latin typeface="+mn-lt"/>
              </a:rPr>
              <a:t/>
            </a:r>
            <a:br>
              <a:rPr lang="pl-PL" sz="2000" b="1" dirty="0">
                <a:latin typeface="+mn-lt"/>
              </a:rPr>
            </a:br>
            <a:r>
              <a:rPr lang="pl-PL" sz="2000" b="1" dirty="0" smtClean="0">
                <a:latin typeface="+mn-lt"/>
              </a:rPr>
              <a:t/>
            </a:r>
            <a:br>
              <a:rPr lang="pl-PL" sz="2000" b="1" dirty="0" smtClean="0">
                <a:latin typeface="+mn-lt"/>
              </a:rPr>
            </a:br>
            <a:r>
              <a:rPr lang="pl-PL" sz="2000" b="1" dirty="0">
                <a:latin typeface="+mn-lt"/>
              </a:rPr>
              <a:t>Przygotowywane są dokumenty </a:t>
            </a:r>
            <a:r>
              <a:rPr lang="pl-PL" sz="2000" b="1" dirty="0" smtClean="0">
                <a:latin typeface="+mn-lt"/>
              </a:rPr>
              <a:t>do postępowania przetargowego na:</a:t>
            </a:r>
            <a:r>
              <a:rPr lang="pl-PL" sz="2000" b="1" dirty="0">
                <a:latin typeface="+mn-lt"/>
              </a:rPr>
              <a:t/>
            </a:r>
            <a:br>
              <a:rPr lang="pl-PL" sz="2000" b="1" dirty="0">
                <a:latin typeface="+mn-lt"/>
              </a:rPr>
            </a:br>
            <a:r>
              <a:rPr lang="pl-PL" sz="2000" b="1" dirty="0">
                <a:latin typeface="+mn-lt"/>
              </a:rPr>
              <a:t/>
            </a:r>
            <a:br>
              <a:rPr lang="pl-PL" sz="2000" b="1" dirty="0">
                <a:latin typeface="+mn-lt"/>
              </a:rPr>
            </a:br>
            <a:endParaRPr lang="pl-PL" sz="2000" b="1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6" y="1039907"/>
            <a:ext cx="8397025" cy="5311587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Ø"/>
            </a:pPr>
            <a:endParaRPr lang="pl-PL" sz="1400" dirty="0" smtClean="0"/>
          </a:p>
          <a:p>
            <a:pPr marL="457200" lvl="1" indent="0">
              <a:buNone/>
            </a:pPr>
            <a:endParaRPr lang="pl-PL" sz="1400" dirty="0" smtClean="0"/>
          </a:p>
          <a:p>
            <a:pPr marL="0" indent="0" algn="just">
              <a:buNone/>
            </a:pPr>
            <a:endParaRPr lang="pl-PL" sz="1800" dirty="0" smtClean="0"/>
          </a:p>
          <a:p>
            <a:pPr algn="just"/>
            <a:endParaRPr lang="pl-PL" sz="1800" dirty="0" smtClean="0"/>
          </a:p>
          <a:p>
            <a:pPr algn="just"/>
            <a:endParaRPr lang="pl-PL" sz="1800" dirty="0"/>
          </a:p>
          <a:p>
            <a:pPr algn="just"/>
            <a:r>
              <a:rPr lang="pl-PL" sz="1800" dirty="0" smtClean="0"/>
              <a:t>Doposażenie </a:t>
            </a:r>
            <a:r>
              <a:rPr lang="pl-PL" sz="1800" dirty="0"/>
              <a:t>pracowni w zakresie przedmiotów przyrodniczych i/lub matematycznych w środki trwałe i pomoce dydaktyczne niezbędne do przeprowadzania doświadczeń i eksperymentów, w ramach projektu „Badacze i odkrywcy – szkoła bez ograniczeń</a:t>
            </a:r>
            <a:r>
              <a:rPr lang="pl-PL" sz="1800" dirty="0" smtClean="0"/>
              <a:t>”.</a:t>
            </a:r>
            <a:endParaRPr lang="pl-PL" sz="1800" dirty="0"/>
          </a:p>
          <a:p>
            <a:pPr algn="just"/>
            <a:endParaRPr lang="pl-PL" sz="1800" dirty="0"/>
          </a:p>
          <a:p>
            <a:pPr marL="0" indent="0" algn="just">
              <a:buNone/>
            </a:pPr>
            <a:endParaRPr lang="pl-PL" sz="1800" dirty="0"/>
          </a:p>
          <a:p>
            <a:pPr algn="just"/>
            <a:endParaRPr lang="pl-PL" sz="1800" dirty="0"/>
          </a:p>
          <a:p>
            <a:pPr lvl="0" algn="just"/>
            <a:endParaRPr lang="pl-PL" sz="1800" dirty="0" smtClean="0"/>
          </a:p>
          <a:p>
            <a:pPr lvl="0" algn="just"/>
            <a:endParaRPr lang="pl-PL" sz="1800" dirty="0" smtClean="0"/>
          </a:p>
          <a:p>
            <a:endParaRPr lang="pl-PL" sz="1800" dirty="0"/>
          </a:p>
          <a:p>
            <a:pPr lvl="0"/>
            <a:endParaRPr lang="pl-PL" sz="1800" dirty="0"/>
          </a:p>
          <a:p>
            <a:endParaRPr lang="pl-PL" sz="1800" dirty="0" smtClean="0"/>
          </a:p>
          <a:p>
            <a:pPr marL="0" indent="0">
              <a:buNone/>
            </a:pPr>
            <a:endParaRPr lang="pl-PL" sz="1800" dirty="0"/>
          </a:p>
          <a:p>
            <a:pPr marL="0" lvl="0" indent="0">
              <a:buNone/>
            </a:pPr>
            <a:endParaRPr lang="pl-PL" sz="1800" dirty="0"/>
          </a:p>
        </p:txBody>
      </p:sp>
      <p:sp>
        <p:nvSpPr>
          <p:cNvPr id="9" name="Symbol zastępczy numeru slajdu 5"/>
          <p:cNvSpPr txBox="1">
            <a:spLocks/>
          </p:cNvSpPr>
          <p:nvPr/>
        </p:nvSpPr>
        <p:spPr>
          <a:xfrm>
            <a:off x="6610350" y="65087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A9D058-4AA1-44C4-BEF4-3359C2B84701}" type="slidenum">
              <a:rPr lang="pl-PL" smtClean="0"/>
              <a:pPr/>
              <a:t>8</a:t>
            </a:fld>
            <a:endParaRPr lang="pl-PL" dirty="0"/>
          </a:p>
        </p:txBody>
      </p:sp>
      <p:sp>
        <p:nvSpPr>
          <p:cNvPr id="10" name="Symbol zastępczy zawartości 4"/>
          <p:cNvSpPr txBox="1">
            <a:spLocks/>
          </p:cNvSpPr>
          <p:nvPr/>
        </p:nvSpPr>
        <p:spPr>
          <a:xfrm>
            <a:off x="222422" y="1380782"/>
            <a:ext cx="809989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800" dirty="0" smtClean="0"/>
          </a:p>
          <a:p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43467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216276" y="1026622"/>
            <a:ext cx="8704439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 smtClean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algn="just"/>
            <a:endParaRPr lang="pl-PL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endParaRPr lang="pl-PL" sz="2000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sz="20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9</a:t>
            </a:fld>
            <a:endParaRPr lang="pl-PL"/>
          </a:p>
        </p:txBody>
      </p:sp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542259" y="463096"/>
            <a:ext cx="6634717" cy="563526"/>
          </a:xfrm>
        </p:spPr>
        <p:txBody>
          <a:bodyPr>
            <a:normAutofit fontScale="90000"/>
          </a:bodyPr>
          <a:lstStyle/>
          <a:p>
            <a:r>
              <a:rPr lang="pl-PL" sz="2400" dirty="0"/>
              <a:t/>
            </a:r>
            <a:br>
              <a:rPr lang="pl-PL" sz="2400" dirty="0"/>
            </a:br>
            <a:r>
              <a:rPr lang="pl-PL" sz="2000" b="1" dirty="0">
                <a:latin typeface="+mn-lt"/>
              </a:rPr>
              <a:t>Trwają prace komisji </a:t>
            </a:r>
            <a:r>
              <a:rPr lang="pl-PL" sz="2000" b="1" dirty="0" smtClean="0">
                <a:latin typeface="+mn-lt"/>
              </a:rPr>
              <a:t>nad postępowaniami </a:t>
            </a:r>
            <a:r>
              <a:rPr lang="pl-PL" sz="2000" b="1" dirty="0">
                <a:latin typeface="+mn-lt"/>
              </a:rPr>
              <a:t>przetargowymi na: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325335" y="1806143"/>
            <a:ext cx="8499688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dirty="0"/>
              <a:t>Świadczenie pełnej usługi oświetleniowej miejsc publicznych, placów i dróg w Gminie Pobiedziska</a:t>
            </a:r>
            <a:r>
              <a:rPr lang="pl-PL" dirty="0" smtClean="0"/>
              <a:t>;</a:t>
            </a:r>
          </a:p>
          <a:p>
            <a:pPr algn="just">
              <a:spcBef>
                <a:spcPts val="600"/>
              </a:spcBef>
            </a:pPr>
            <a:endParaRPr lang="pl-PL" dirty="0"/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dirty="0"/>
              <a:t>Zakup oprogramowania oraz wykonanie i uruchomienie aplikacji mobilnej w ramach projektu „Elektroniczne usługi publiczne w Gminie Pobiedziska</a:t>
            </a:r>
            <a:r>
              <a:rPr lang="pl-PL" dirty="0" smtClean="0"/>
              <a:t>”.</a:t>
            </a:r>
          </a:p>
          <a:p>
            <a:pPr algn="just">
              <a:spcBef>
                <a:spcPts val="600"/>
              </a:spcBef>
            </a:pPr>
            <a:endParaRPr lang="pl-PL" dirty="0"/>
          </a:p>
        </p:txBody>
      </p:sp>
      <p:sp>
        <p:nvSpPr>
          <p:cNvPr id="2" name="Prostokąt 1"/>
          <p:cNvSpPr/>
          <p:nvPr/>
        </p:nvSpPr>
        <p:spPr>
          <a:xfrm>
            <a:off x="216276" y="1298312"/>
            <a:ext cx="8350832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569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15596</TotalTime>
  <Words>754</Words>
  <Application>Microsoft Office PowerPoint</Application>
  <PresentationFormat>Pokaz na ekranie (4:3)</PresentationFormat>
  <Paragraphs>267</Paragraphs>
  <Slides>23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Motyw pakietu Office</vt:lpstr>
      <vt:lpstr>Sprawozdanie z pracy  Burmistrza  Miasta i Gminy Pobiedziska  w okresie międzysesyjnym</vt:lpstr>
      <vt:lpstr>Realizowane są umowy związane z:</vt:lpstr>
      <vt:lpstr>Prezentacja programu PowerPoint</vt:lpstr>
      <vt:lpstr>  Realizowane są umowy związane z: </vt:lpstr>
      <vt:lpstr>Realizowane są umowy związane z: </vt:lpstr>
      <vt:lpstr>Realizowane są umowy związane z: </vt:lpstr>
      <vt:lpstr>Prezentacja programu PowerPoint</vt:lpstr>
      <vt:lpstr>  Przygotowywane są dokumenty do postępowania przetargowego na:  </vt:lpstr>
      <vt:lpstr> Trwają prace komisji nad postępowaniami przetargowymi na:</vt:lpstr>
      <vt:lpstr>   Unieważniono postępowanie przetargowe na:   </vt:lpstr>
      <vt:lpstr> </vt:lpstr>
      <vt:lpstr> </vt:lpstr>
      <vt:lpstr> </vt:lpstr>
      <vt:lpstr> </vt:lpstr>
      <vt:lpstr> Ponadto: </vt:lpstr>
      <vt:lpstr> Ponadto: </vt:lpstr>
      <vt:lpstr> Ponadto: </vt:lpstr>
      <vt:lpstr> Ponadto: </vt:lpstr>
      <vt:lpstr> </vt:lpstr>
      <vt:lpstr> </vt:lpstr>
      <vt:lpstr> Zapraszamy:</vt:lpstr>
      <vt:lpstr> Zapraszamy:</vt:lpstr>
      <vt:lpstr>Dziękuję za uwagę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z pracy Burmistrza  Miasta i Gminy Po</dc:title>
  <dc:creator>Artur Krysztofiak</dc:creator>
  <cp:lastModifiedBy>Iwona Tomaszewska</cp:lastModifiedBy>
  <cp:revision>2418</cp:revision>
  <cp:lastPrinted>2018-12-05T12:33:57Z</cp:lastPrinted>
  <dcterms:created xsi:type="dcterms:W3CDTF">2016-01-26T08:31:36Z</dcterms:created>
  <dcterms:modified xsi:type="dcterms:W3CDTF">2018-12-20T11:04:03Z</dcterms:modified>
</cp:coreProperties>
</file>