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32" d="100"/>
          <a:sy n="132" d="100"/>
        </p:scale>
        <p:origin x="-84"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5B9F4708-EA56-43B6-B81B-4251BE176F26}" type="datetimeFigureOut">
              <a:rPr lang="pl-PL" smtClean="0"/>
              <a:t>2020-02-24</a:t>
            </a:fld>
            <a:endParaRPr lang="pl-PL"/>
          </a:p>
        </p:txBody>
      </p:sp>
      <p:sp>
        <p:nvSpPr>
          <p:cNvPr id="5" name="Footer Placeholder 4"/>
          <p:cNvSpPr>
            <a:spLocks noGrp="1"/>
          </p:cNvSpPr>
          <p:nvPr>
            <p:ph type="ftr" sz="quarter" idx="11"/>
          </p:nvPr>
        </p:nvSpPr>
        <p:spPr/>
        <p:txBody>
          <a:bodyPr/>
          <a:lstStyle/>
          <a:p>
            <a:endParaRPr lang="pl-P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89EEB19-A024-4D11-8131-0ECDA6AFB2EC}" type="slidenum">
              <a:rPr lang="pl-PL" smtClean="0"/>
              <a:t>‹#›</a:t>
            </a:fld>
            <a:endParaRPr lang="pl-PL"/>
          </a:p>
        </p:txBody>
      </p:sp>
    </p:spTree>
    <p:extLst>
      <p:ext uri="{BB962C8B-B14F-4D97-AF65-F5344CB8AC3E}">
        <p14:creationId xmlns:p14="http://schemas.microsoft.com/office/powerpoint/2010/main" val="220030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B9F4708-EA56-43B6-B81B-4251BE176F26}" type="datetimeFigureOut">
              <a:rPr lang="pl-PL" smtClean="0"/>
              <a:t>2020-02-24</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89EEB19-A024-4D11-8131-0ECDA6AFB2EC}" type="slidenum">
              <a:rPr lang="pl-PL" smtClean="0"/>
              <a:t>‹#›</a:t>
            </a:fld>
            <a:endParaRPr lang="pl-PL"/>
          </a:p>
        </p:txBody>
      </p:sp>
    </p:spTree>
    <p:extLst>
      <p:ext uri="{BB962C8B-B14F-4D97-AF65-F5344CB8AC3E}">
        <p14:creationId xmlns:p14="http://schemas.microsoft.com/office/powerpoint/2010/main" val="276918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B9F4708-EA56-43B6-B81B-4251BE176F26}" type="datetimeFigureOut">
              <a:rPr lang="pl-PL" smtClean="0"/>
              <a:t>2020-02-24</a:t>
            </a:fld>
            <a:endParaRPr lang="pl-PL"/>
          </a:p>
        </p:txBody>
      </p:sp>
      <p:sp>
        <p:nvSpPr>
          <p:cNvPr id="5" name="Footer Placeholder 4"/>
          <p:cNvSpPr>
            <a:spLocks noGrp="1"/>
          </p:cNvSpPr>
          <p:nvPr>
            <p:ph type="ftr" sz="quarter" idx="11"/>
          </p:nvPr>
        </p:nvSpPr>
        <p:spPr/>
        <p:txBody>
          <a:bodyPr/>
          <a:lstStyle/>
          <a:p>
            <a:endParaRPr lang="pl-P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89EEB19-A024-4D11-8131-0ECDA6AFB2EC}" type="slidenum">
              <a:rPr lang="pl-PL" smtClean="0"/>
              <a:t>‹#›</a:t>
            </a:fld>
            <a:endParaRPr lang="pl-P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6628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5B9F4708-EA56-43B6-B81B-4251BE176F26}" type="datetimeFigureOut">
              <a:rPr lang="pl-PL" smtClean="0"/>
              <a:t>2020-02-24</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89EEB19-A024-4D11-8131-0ECDA6AFB2EC}" type="slidenum">
              <a:rPr lang="pl-PL" smtClean="0"/>
              <a:t>‹#›</a:t>
            </a:fld>
            <a:endParaRPr lang="pl-PL"/>
          </a:p>
        </p:txBody>
      </p:sp>
    </p:spTree>
    <p:extLst>
      <p:ext uri="{BB962C8B-B14F-4D97-AF65-F5344CB8AC3E}">
        <p14:creationId xmlns:p14="http://schemas.microsoft.com/office/powerpoint/2010/main" val="3207158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5B9F4708-EA56-43B6-B81B-4251BE176F26}" type="datetimeFigureOut">
              <a:rPr lang="pl-PL" smtClean="0"/>
              <a:t>2020-02-24</a:t>
            </a:fld>
            <a:endParaRPr lang="pl-PL"/>
          </a:p>
        </p:txBody>
      </p:sp>
      <p:sp>
        <p:nvSpPr>
          <p:cNvPr id="6" name="Footer Placeholder 5"/>
          <p:cNvSpPr>
            <a:spLocks noGrp="1"/>
          </p:cNvSpPr>
          <p:nvPr>
            <p:ph type="ftr" sz="quarter" idx="11"/>
          </p:nvPr>
        </p:nvSpPr>
        <p:spPr/>
        <p:txBody>
          <a:bodyPr/>
          <a:lstStyle/>
          <a:p>
            <a:endParaRPr lang="pl-P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89EEB19-A024-4D11-8131-0ECDA6AFB2EC}" type="slidenum">
              <a:rPr lang="pl-PL" smtClean="0"/>
              <a:t>‹#›</a:t>
            </a:fld>
            <a:endParaRPr lang="pl-P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21065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5B9F4708-EA56-43B6-B81B-4251BE176F26}" type="datetimeFigureOut">
              <a:rPr lang="pl-PL" smtClean="0"/>
              <a:t>2020-02-24</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89EEB19-A024-4D11-8131-0ECDA6AFB2EC}" type="slidenum">
              <a:rPr lang="pl-PL" smtClean="0"/>
              <a:t>‹#›</a:t>
            </a:fld>
            <a:endParaRPr lang="pl-PL"/>
          </a:p>
        </p:txBody>
      </p:sp>
    </p:spTree>
    <p:extLst>
      <p:ext uri="{BB962C8B-B14F-4D97-AF65-F5344CB8AC3E}">
        <p14:creationId xmlns:p14="http://schemas.microsoft.com/office/powerpoint/2010/main" val="2221927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B9F4708-EA56-43B6-B81B-4251BE176F26}" type="datetimeFigureOut">
              <a:rPr lang="pl-PL" smtClean="0"/>
              <a:t>2020-02-24</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9EEB19-A024-4D11-8131-0ECDA6AFB2EC}" type="slidenum">
              <a:rPr lang="pl-PL" smtClean="0"/>
              <a:t>‹#›</a:t>
            </a:fld>
            <a:endParaRPr lang="pl-PL"/>
          </a:p>
        </p:txBody>
      </p:sp>
    </p:spTree>
    <p:extLst>
      <p:ext uri="{BB962C8B-B14F-4D97-AF65-F5344CB8AC3E}">
        <p14:creationId xmlns:p14="http://schemas.microsoft.com/office/powerpoint/2010/main" val="1369966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B9F4708-EA56-43B6-B81B-4251BE176F26}" type="datetimeFigureOut">
              <a:rPr lang="pl-PL" smtClean="0"/>
              <a:t>2020-02-24</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9EEB19-A024-4D11-8131-0ECDA6AFB2EC}" type="slidenum">
              <a:rPr lang="pl-PL" smtClean="0"/>
              <a:t>‹#›</a:t>
            </a:fld>
            <a:endParaRPr lang="pl-PL"/>
          </a:p>
        </p:txBody>
      </p:sp>
    </p:spTree>
    <p:extLst>
      <p:ext uri="{BB962C8B-B14F-4D97-AF65-F5344CB8AC3E}">
        <p14:creationId xmlns:p14="http://schemas.microsoft.com/office/powerpoint/2010/main" val="218922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B9F4708-EA56-43B6-B81B-4251BE176F26}" type="datetimeFigureOut">
              <a:rPr lang="pl-PL" smtClean="0"/>
              <a:t>2020-02-24</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9EEB19-A024-4D11-8131-0ECDA6AFB2EC}" type="slidenum">
              <a:rPr lang="pl-PL" smtClean="0"/>
              <a:t>‹#›</a:t>
            </a:fld>
            <a:endParaRPr lang="pl-PL"/>
          </a:p>
        </p:txBody>
      </p:sp>
    </p:spTree>
    <p:extLst>
      <p:ext uri="{BB962C8B-B14F-4D97-AF65-F5344CB8AC3E}">
        <p14:creationId xmlns:p14="http://schemas.microsoft.com/office/powerpoint/2010/main" val="327630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B9F4708-EA56-43B6-B81B-4251BE176F26}" type="datetimeFigureOut">
              <a:rPr lang="pl-PL" smtClean="0"/>
              <a:t>2020-02-24</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89EEB19-A024-4D11-8131-0ECDA6AFB2EC}" type="slidenum">
              <a:rPr lang="pl-PL" smtClean="0"/>
              <a:t>‹#›</a:t>
            </a:fld>
            <a:endParaRPr lang="pl-PL"/>
          </a:p>
        </p:txBody>
      </p:sp>
    </p:spTree>
    <p:extLst>
      <p:ext uri="{BB962C8B-B14F-4D97-AF65-F5344CB8AC3E}">
        <p14:creationId xmlns:p14="http://schemas.microsoft.com/office/powerpoint/2010/main" val="423543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B9F4708-EA56-43B6-B81B-4251BE176F26}" type="datetimeFigureOut">
              <a:rPr lang="pl-PL" smtClean="0"/>
              <a:t>2020-02-24</a:t>
            </a:fld>
            <a:endParaRPr lang="pl-PL"/>
          </a:p>
        </p:txBody>
      </p:sp>
      <p:sp>
        <p:nvSpPr>
          <p:cNvPr id="6" name="Footer Placeholder 5"/>
          <p:cNvSpPr>
            <a:spLocks noGrp="1"/>
          </p:cNvSpPr>
          <p:nvPr>
            <p:ph type="ftr" sz="quarter" idx="11"/>
          </p:nvPr>
        </p:nvSpPr>
        <p:spPr/>
        <p:txBody>
          <a:bodyPr/>
          <a:lstStyle/>
          <a:p>
            <a:endParaRPr lang="pl-P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89EEB19-A024-4D11-8131-0ECDA6AFB2EC}" type="slidenum">
              <a:rPr lang="pl-PL" smtClean="0"/>
              <a:t>‹#›</a:t>
            </a:fld>
            <a:endParaRPr lang="pl-PL"/>
          </a:p>
        </p:txBody>
      </p:sp>
    </p:spTree>
    <p:extLst>
      <p:ext uri="{BB962C8B-B14F-4D97-AF65-F5344CB8AC3E}">
        <p14:creationId xmlns:p14="http://schemas.microsoft.com/office/powerpoint/2010/main" val="405001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B9F4708-EA56-43B6-B81B-4251BE176F26}" type="datetimeFigureOut">
              <a:rPr lang="pl-PL" smtClean="0"/>
              <a:t>2020-02-24</a:t>
            </a:fld>
            <a:endParaRPr lang="pl-PL"/>
          </a:p>
        </p:txBody>
      </p:sp>
      <p:sp>
        <p:nvSpPr>
          <p:cNvPr id="8" name="Footer Placeholder 7"/>
          <p:cNvSpPr>
            <a:spLocks noGrp="1"/>
          </p:cNvSpPr>
          <p:nvPr>
            <p:ph type="ftr" sz="quarter" idx="11"/>
          </p:nvPr>
        </p:nvSpPr>
        <p:spPr/>
        <p:txBody>
          <a:bodyPr/>
          <a:lstStyle/>
          <a:p>
            <a:endParaRPr lang="pl-P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89EEB19-A024-4D11-8131-0ECDA6AFB2EC}" type="slidenum">
              <a:rPr lang="pl-PL" smtClean="0"/>
              <a:t>‹#›</a:t>
            </a:fld>
            <a:endParaRPr lang="pl-PL"/>
          </a:p>
        </p:txBody>
      </p:sp>
    </p:spTree>
    <p:extLst>
      <p:ext uri="{BB962C8B-B14F-4D97-AF65-F5344CB8AC3E}">
        <p14:creationId xmlns:p14="http://schemas.microsoft.com/office/powerpoint/2010/main" val="194377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5B9F4708-EA56-43B6-B81B-4251BE176F26}" type="datetimeFigureOut">
              <a:rPr lang="pl-PL" smtClean="0"/>
              <a:t>2020-02-24</a:t>
            </a:fld>
            <a:endParaRPr lang="pl-PL"/>
          </a:p>
        </p:txBody>
      </p:sp>
      <p:sp>
        <p:nvSpPr>
          <p:cNvPr id="4" name="Footer Placeholder 3"/>
          <p:cNvSpPr>
            <a:spLocks noGrp="1"/>
          </p:cNvSpPr>
          <p:nvPr>
            <p:ph type="ftr" sz="quarter" idx="11"/>
          </p:nvPr>
        </p:nvSpPr>
        <p:spPr/>
        <p:txBody>
          <a:bodyPr/>
          <a:lstStyle/>
          <a:p>
            <a:endParaRPr lang="pl-P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89EEB19-A024-4D11-8131-0ECDA6AFB2EC}" type="slidenum">
              <a:rPr lang="pl-PL" smtClean="0"/>
              <a:t>‹#›</a:t>
            </a:fld>
            <a:endParaRPr lang="pl-PL"/>
          </a:p>
        </p:txBody>
      </p:sp>
    </p:spTree>
    <p:extLst>
      <p:ext uri="{BB962C8B-B14F-4D97-AF65-F5344CB8AC3E}">
        <p14:creationId xmlns:p14="http://schemas.microsoft.com/office/powerpoint/2010/main" val="339355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F4708-EA56-43B6-B81B-4251BE176F26}" type="datetimeFigureOut">
              <a:rPr lang="pl-PL" smtClean="0"/>
              <a:t>2020-02-24</a:t>
            </a:fld>
            <a:endParaRPr lang="pl-PL"/>
          </a:p>
        </p:txBody>
      </p:sp>
      <p:sp>
        <p:nvSpPr>
          <p:cNvPr id="3" name="Footer Placeholder 2"/>
          <p:cNvSpPr>
            <a:spLocks noGrp="1"/>
          </p:cNvSpPr>
          <p:nvPr>
            <p:ph type="ftr" sz="quarter" idx="11"/>
          </p:nvPr>
        </p:nvSpPr>
        <p:spPr/>
        <p:txBody>
          <a:bodyPr/>
          <a:lstStyle/>
          <a:p>
            <a:endParaRPr lang="pl-P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89EEB19-A024-4D11-8131-0ECDA6AFB2EC}" type="slidenum">
              <a:rPr lang="pl-PL" smtClean="0"/>
              <a:t>‹#›</a:t>
            </a:fld>
            <a:endParaRPr lang="pl-PL"/>
          </a:p>
        </p:txBody>
      </p:sp>
    </p:spTree>
    <p:extLst>
      <p:ext uri="{BB962C8B-B14F-4D97-AF65-F5344CB8AC3E}">
        <p14:creationId xmlns:p14="http://schemas.microsoft.com/office/powerpoint/2010/main" val="237536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B9F4708-EA56-43B6-B81B-4251BE176F26}" type="datetimeFigureOut">
              <a:rPr lang="pl-PL" smtClean="0"/>
              <a:t>2020-02-24</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89EEB19-A024-4D11-8131-0ECDA6AFB2EC}" type="slidenum">
              <a:rPr lang="pl-PL" smtClean="0"/>
              <a:t>‹#›</a:t>
            </a:fld>
            <a:endParaRPr lang="pl-PL"/>
          </a:p>
        </p:txBody>
      </p:sp>
    </p:spTree>
    <p:extLst>
      <p:ext uri="{BB962C8B-B14F-4D97-AF65-F5344CB8AC3E}">
        <p14:creationId xmlns:p14="http://schemas.microsoft.com/office/powerpoint/2010/main" val="21095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B9F4708-EA56-43B6-B81B-4251BE176F26}" type="datetimeFigureOut">
              <a:rPr lang="pl-PL" smtClean="0"/>
              <a:t>2020-02-24</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89EEB19-A024-4D11-8131-0ECDA6AFB2EC}" type="slidenum">
              <a:rPr lang="pl-PL" smtClean="0"/>
              <a:t>‹#›</a:t>
            </a:fld>
            <a:endParaRPr lang="pl-PL"/>
          </a:p>
        </p:txBody>
      </p:sp>
    </p:spTree>
    <p:extLst>
      <p:ext uri="{BB962C8B-B14F-4D97-AF65-F5344CB8AC3E}">
        <p14:creationId xmlns:p14="http://schemas.microsoft.com/office/powerpoint/2010/main" val="233738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B9F4708-EA56-43B6-B81B-4251BE176F26}" type="datetimeFigureOut">
              <a:rPr lang="pl-PL" smtClean="0"/>
              <a:t>2020-02-24</a:t>
            </a:fld>
            <a:endParaRPr lang="pl-P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89EEB19-A024-4D11-8131-0ECDA6AFB2EC}" type="slidenum">
              <a:rPr lang="pl-PL" smtClean="0"/>
              <a:t>‹#›</a:t>
            </a:fld>
            <a:endParaRPr lang="pl-PL"/>
          </a:p>
        </p:txBody>
      </p:sp>
    </p:spTree>
    <p:extLst>
      <p:ext uri="{BB962C8B-B14F-4D97-AF65-F5344CB8AC3E}">
        <p14:creationId xmlns:p14="http://schemas.microsoft.com/office/powerpoint/2010/main" val="1384751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00CEC52-A670-45F7-B750-4E0895AD2254}"/>
              </a:ext>
            </a:extLst>
          </p:cNvPr>
          <p:cNvSpPr>
            <a:spLocks noGrp="1"/>
          </p:cNvSpPr>
          <p:nvPr>
            <p:ph type="ctrTitle"/>
          </p:nvPr>
        </p:nvSpPr>
        <p:spPr>
          <a:xfrm>
            <a:off x="2505601" y="1663200"/>
            <a:ext cx="8999012" cy="3114181"/>
          </a:xfrm>
        </p:spPr>
        <p:txBody>
          <a:bodyPr>
            <a:normAutofit/>
          </a:bodyPr>
          <a:lstStyle/>
          <a:p>
            <a:r>
              <a:rPr lang="pl-PL" dirty="0">
                <a:solidFill>
                  <a:schemeClr val="accent1"/>
                </a:solidFill>
                <a:latin typeface="+mn-lt"/>
              </a:rPr>
              <a:t>Z </a:t>
            </a:r>
            <a:r>
              <a:rPr lang="pl-PL" dirty="0" smtClean="0">
                <a:solidFill>
                  <a:schemeClr val="accent1"/>
                </a:solidFill>
                <a:latin typeface="+mn-lt"/>
              </a:rPr>
              <a:t>małego </a:t>
            </a:r>
            <a:r>
              <a:rPr lang="pl-PL" dirty="0">
                <a:solidFill>
                  <a:schemeClr val="accent1"/>
                </a:solidFill>
                <a:latin typeface="+mn-lt"/>
              </a:rPr>
              <a:t>Promienka na wielki Bajkał. Wyprawa wcale nie dziewicza</a:t>
            </a:r>
          </a:p>
        </p:txBody>
      </p:sp>
      <p:sp>
        <p:nvSpPr>
          <p:cNvPr id="3" name="Podtytuł 2">
            <a:extLst>
              <a:ext uri="{FF2B5EF4-FFF2-40B4-BE49-F238E27FC236}">
                <a16:creationId xmlns:a16="http://schemas.microsoft.com/office/drawing/2014/main" xmlns="" id="{FE2CBB14-3453-4C5F-852A-625308153017}"/>
              </a:ext>
            </a:extLst>
          </p:cNvPr>
          <p:cNvSpPr>
            <a:spLocks noGrp="1"/>
          </p:cNvSpPr>
          <p:nvPr>
            <p:ph type="subTitle" idx="1"/>
          </p:nvPr>
        </p:nvSpPr>
        <p:spPr/>
        <p:txBody>
          <a:bodyPr/>
          <a:lstStyle/>
          <a:p>
            <a:endParaRPr lang="pl-PL" dirty="0"/>
          </a:p>
          <a:p>
            <a:r>
              <a:rPr lang="pl-PL" dirty="0">
                <a:solidFill>
                  <a:schemeClr val="accent1"/>
                </a:solidFill>
              </a:rPr>
              <a:t>Syberyjska wyprawa Marka Żebrowskiego</a:t>
            </a:r>
          </a:p>
        </p:txBody>
      </p:sp>
    </p:spTree>
    <p:extLst>
      <p:ext uri="{BB962C8B-B14F-4D97-AF65-F5344CB8AC3E}">
        <p14:creationId xmlns:p14="http://schemas.microsoft.com/office/powerpoint/2010/main" val="182334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B66BA69-F10E-4738-8C3F-4F129365F26D}"/>
              </a:ext>
            </a:extLst>
          </p:cNvPr>
          <p:cNvSpPr>
            <a:spLocks noGrp="1"/>
          </p:cNvSpPr>
          <p:nvPr>
            <p:ph type="title"/>
          </p:nvPr>
        </p:nvSpPr>
        <p:spPr>
          <a:xfrm>
            <a:off x="2578525" y="357156"/>
            <a:ext cx="8911687" cy="2040444"/>
          </a:xfrm>
        </p:spPr>
        <p:txBody>
          <a:bodyPr>
            <a:noAutofit/>
          </a:bodyPr>
          <a:lstStyle/>
          <a:p>
            <a:r>
              <a:rPr lang="pl-PL" sz="4000" dirty="0">
                <a:solidFill>
                  <a:schemeClr val="accent1"/>
                </a:solidFill>
                <a:latin typeface="+mn-lt"/>
              </a:rPr>
              <a:t>Z małego Promienka na wielki </a:t>
            </a:r>
            <a:r>
              <a:rPr lang="pl-PL" sz="4000" dirty="0" smtClean="0">
                <a:solidFill>
                  <a:schemeClr val="accent1"/>
                </a:solidFill>
                <a:latin typeface="+mn-lt"/>
              </a:rPr>
              <a:t>Bajkał.</a:t>
            </a:r>
            <a:br>
              <a:rPr lang="pl-PL" sz="4000" dirty="0" smtClean="0">
                <a:solidFill>
                  <a:schemeClr val="accent1"/>
                </a:solidFill>
                <a:latin typeface="+mn-lt"/>
              </a:rPr>
            </a:br>
            <a:r>
              <a:rPr lang="pl-PL" sz="4000" dirty="0" smtClean="0">
                <a:solidFill>
                  <a:schemeClr val="accent1"/>
                </a:solidFill>
                <a:latin typeface="+mn-lt"/>
              </a:rPr>
              <a:t>Wyprawa </a:t>
            </a:r>
            <a:r>
              <a:rPr lang="pl-PL" sz="4000" dirty="0">
                <a:solidFill>
                  <a:schemeClr val="accent1"/>
                </a:solidFill>
                <a:latin typeface="+mn-lt"/>
              </a:rPr>
              <a:t>wcale nie dziewicza</a:t>
            </a:r>
          </a:p>
        </p:txBody>
      </p:sp>
      <p:sp>
        <p:nvSpPr>
          <p:cNvPr id="3" name="Symbol zastępczy zawartości 2">
            <a:extLst>
              <a:ext uri="{FF2B5EF4-FFF2-40B4-BE49-F238E27FC236}">
                <a16:creationId xmlns:a16="http://schemas.microsoft.com/office/drawing/2014/main" xmlns="" id="{8BED39AC-C9AA-4AC1-AA17-26DA2DD39EDD}"/>
              </a:ext>
            </a:extLst>
          </p:cNvPr>
          <p:cNvSpPr>
            <a:spLocks noGrp="1"/>
          </p:cNvSpPr>
          <p:nvPr>
            <p:ph idx="1"/>
          </p:nvPr>
        </p:nvSpPr>
        <p:spPr>
          <a:xfrm>
            <a:off x="2589212" y="3225600"/>
            <a:ext cx="8915400" cy="3427200"/>
          </a:xfrm>
        </p:spPr>
        <p:txBody>
          <a:bodyPr>
            <a:normAutofit fontScale="92500" lnSpcReduction="20000"/>
          </a:bodyPr>
          <a:lstStyle/>
          <a:p>
            <a:r>
              <a:rPr lang="pl-PL" sz="1700" b="1" dirty="0"/>
              <a:t>Słabość do miejsc odludnych, nieskażonych cywilizacją wydaje się być cechą charakterystyczną podróżnika, który za chwilę, 1 marca, wyruszy z Promienka, w gminie Pobiedziska w kolejną podróż. Marek Żebrowski będzie zmagał się z zamarzniętym Jeziorem Bajkał.</a:t>
            </a:r>
            <a:endParaRPr lang="pl-PL" sz="1700" dirty="0"/>
          </a:p>
          <a:p>
            <a:r>
              <a:rPr lang="pl-PL" sz="1700" dirty="0"/>
              <a:t>Był już na Islandii. Przemierzył fińską, szwedzką i norweską Laponię. Przewędrował </a:t>
            </a:r>
            <a:r>
              <a:rPr lang="pl-PL" sz="1700" b="1" dirty="0" err="1"/>
              <a:t>Jostedalsbreen</a:t>
            </a:r>
            <a:r>
              <a:rPr lang="pl-PL" sz="1700" dirty="0"/>
              <a:t> najdłuższy lodowiec Europy. Rowerem jeździł po drogach i bezdrożach Kuby. Żeby wyliczyć miejsca i trasy, jakie przemierzył w kraju pewnie zabrakłoby tu miejsca.</a:t>
            </a:r>
            <a:br>
              <a:rPr lang="pl-PL" sz="1700" dirty="0"/>
            </a:br>
            <a:r>
              <a:rPr lang="pl-PL" sz="1700" dirty="0"/>
              <a:t>– Wybieram takie podróże, gdzie nie wszystko można zaplanować. Do Norwegii czy na Islandię jeździłem, ponieważ tam trzeba było zminimalizować swoje potrzeby, być gotowym na nagłe zmiany pogody. Wędrując po lodowcu, jest się zdanym wyłącznie na siebie – mówi Marek Żebrowski z Promienka.</a:t>
            </a:r>
          </a:p>
          <a:p>
            <a:r>
              <a:rPr lang="pl-PL" sz="1700" dirty="0"/>
              <a:t>Dziewięć lat temu przemierzył już Bajkał z </a:t>
            </a:r>
            <a:r>
              <a:rPr lang="pl-PL" sz="1700" b="1" dirty="0"/>
              <a:t>południa na północ</a:t>
            </a:r>
            <a:r>
              <a:rPr lang="pl-PL" sz="1700" dirty="0"/>
              <a:t>. Tym razem skuty lodem zbiornik wody, liczący sobie, jak twierdzą naukowcy ponad 25 milionów, lat chce przejść w miejscu, gdzie jest ono najgłębsze.</a:t>
            </a:r>
          </a:p>
          <a:p>
            <a:endParaRPr lang="pl-PL" dirty="0"/>
          </a:p>
        </p:txBody>
      </p:sp>
    </p:spTree>
    <p:extLst>
      <p:ext uri="{BB962C8B-B14F-4D97-AF65-F5344CB8AC3E}">
        <p14:creationId xmlns:p14="http://schemas.microsoft.com/office/powerpoint/2010/main" val="40438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D620087C-44A2-49AC-A815-9266CD8051F8}"/>
              </a:ext>
            </a:extLst>
          </p:cNvPr>
          <p:cNvSpPr>
            <a:spLocks noGrp="1"/>
          </p:cNvSpPr>
          <p:nvPr>
            <p:ph type="title"/>
          </p:nvPr>
        </p:nvSpPr>
        <p:spPr>
          <a:xfrm>
            <a:off x="2589213" y="5090400"/>
            <a:ext cx="8915400" cy="276937"/>
          </a:xfrm>
        </p:spPr>
        <p:txBody>
          <a:bodyPr>
            <a:normAutofit fontScale="90000"/>
          </a:bodyPr>
          <a:lstStyle/>
          <a:p>
            <a:r>
              <a:rPr lang="pl-PL" sz="1800" b="1" dirty="0" smtClean="0"/>
              <a:t>Tak wygląda śnieg</a:t>
            </a:r>
            <a:endParaRPr lang="pl-PL" sz="1800" b="1" dirty="0"/>
          </a:p>
        </p:txBody>
      </p:sp>
      <p:pic>
        <p:nvPicPr>
          <p:cNvPr id="13" name="Symbol zastępczy obrazu 12">
            <a:extLst>
              <a:ext uri="{FF2B5EF4-FFF2-40B4-BE49-F238E27FC236}">
                <a16:creationId xmlns:a16="http://schemas.microsoft.com/office/drawing/2014/main" xmlns="" id="{79EDD0F8-B0D3-46E4-8D61-B314311010E5}"/>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p:blipFill>
        <p:spPr>
          <a:xfrm>
            <a:off x="3808460" y="178146"/>
            <a:ext cx="6476906" cy="4857680"/>
          </a:xfrm>
        </p:spPr>
      </p:pic>
      <p:sp>
        <p:nvSpPr>
          <p:cNvPr id="11" name="Symbol zastępczy tekstu 10">
            <a:extLst>
              <a:ext uri="{FF2B5EF4-FFF2-40B4-BE49-F238E27FC236}">
                <a16:creationId xmlns:a16="http://schemas.microsoft.com/office/drawing/2014/main" xmlns="" id="{7BA5050F-EC3B-4AD0-A606-6958F9365CC0}"/>
              </a:ext>
            </a:extLst>
          </p:cNvPr>
          <p:cNvSpPr>
            <a:spLocks noGrp="1"/>
          </p:cNvSpPr>
          <p:nvPr>
            <p:ph type="body" sz="half" idx="2"/>
          </p:nvPr>
        </p:nvSpPr>
        <p:spPr>
          <a:xfrm>
            <a:off x="2589213" y="5367339"/>
            <a:ext cx="8915400" cy="1020210"/>
          </a:xfrm>
        </p:spPr>
        <p:txBody>
          <a:bodyPr>
            <a:normAutofit/>
          </a:bodyPr>
          <a:lstStyle/>
          <a:p>
            <a:r>
              <a:rPr lang="pl-PL" sz="1600" dirty="0"/>
              <a:t>Marek Żebrowski u ujścia rzeki </a:t>
            </a:r>
            <a:r>
              <a:rPr lang="pl-PL" sz="1600" dirty="0" err="1"/>
              <a:t>Buguldiejka</a:t>
            </a:r>
            <a:r>
              <a:rPr lang="pl-PL" sz="1600" dirty="0"/>
              <a:t>.</a:t>
            </a:r>
          </a:p>
          <a:p>
            <a:r>
              <a:rPr lang="pl-PL" sz="1600" dirty="0"/>
              <a:t>- Ujście każdej rzeki jest inne. Im bliżej  brzegu ty lepiej widać dno, chyba że opadł śnieg. Czasem wygląda to jak końcówka lawiniska – mówi podróżnik.</a:t>
            </a:r>
          </a:p>
        </p:txBody>
      </p:sp>
    </p:spTree>
    <p:extLst>
      <p:ext uri="{BB962C8B-B14F-4D97-AF65-F5344CB8AC3E}">
        <p14:creationId xmlns:p14="http://schemas.microsoft.com/office/powerpoint/2010/main" val="340025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CD9FB16-9076-47DF-B588-55B90DAC26ED}"/>
              </a:ext>
            </a:extLst>
          </p:cNvPr>
          <p:cNvSpPr>
            <a:spLocks noGrp="1"/>
          </p:cNvSpPr>
          <p:nvPr>
            <p:ph type="title"/>
          </p:nvPr>
        </p:nvSpPr>
        <p:spPr>
          <a:xfrm>
            <a:off x="2589212" y="180000"/>
            <a:ext cx="8915401" cy="2426400"/>
          </a:xfrm>
        </p:spPr>
        <p:txBody>
          <a:bodyPr>
            <a:noAutofit/>
          </a:bodyPr>
          <a:lstStyle/>
          <a:p>
            <a:r>
              <a:rPr lang="pl-PL" sz="4000" dirty="0">
                <a:solidFill>
                  <a:schemeClr val="accent1"/>
                </a:solidFill>
                <a:latin typeface="+mn-lt"/>
              </a:rPr>
              <a:t>Z małego Promienka na wielki Bajkał.</a:t>
            </a:r>
            <a:br>
              <a:rPr lang="pl-PL" sz="4000" dirty="0">
                <a:solidFill>
                  <a:schemeClr val="accent1"/>
                </a:solidFill>
                <a:latin typeface="+mn-lt"/>
              </a:rPr>
            </a:br>
            <a:r>
              <a:rPr lang="pl-PL" sz="4000" dirty="0">
                <a:solidFill>
                  <a:schemeClr val="accent1"/>
                </a:solidFill>
                <a:latin typeface="+mn-lt"/>
              </a:rPr>
              <a:t>Wyprawa wcale nie dziewicza</a:t>
            </a:r>
          </a:p>
        </p:txBody>
      </p:sp>
      <p:pic>
        <p:nvPicPr>
          <p:cNvPr id="6" name="Symbol zastępczy zawartości 5">
            <a:extLst>
              <a:ext uri="{FF2B5EF4-FFF2-40B4-BE49-F238E27FC236}">
                <a16:creationId xmlns:a16="http://schemas.microsoft.com/office/drawing/2014/main" xmlns="" id="{EFA05D03-AF0A-4742-BC4E-4E44CAD4A3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01413" y="2730818"/>
            <a:ext cx="5181600" cy="3886200"/>
          </a:xfrm>
        </p:spPr>
      </p:pic>
      <p:sp>
        <p:nvSpPr>
          <p:cNvPr id="4" name="Symbol zastępczy tekstu 3">
            <a:extLst>
              <a:ext uri="{FF2B5EF4-FFF2-40B4-BE49-F238E27FC236}">
                <a16:creationId xmlns:a16="http://schemas.microsoft.com/office/drawing/2014/main" xmlns="" id="{F1A50055-5668-44EE-A08F-3B8F9D55D49E}"/>
              </a:ext>
            </a:extLst>
          </p:cNvPr>
          <p:cNvSpPr>
            <a:spLocks noGrp="1"/>
          </p:cNvSpPr>
          <p:nvPr>
            <p:ph type="body" sz="half" idx="2"/>
          </p:nvPr>
        </p:nvSpPr>
        <p:spPr>
          <a:xfrm>
            <a:off x="2589212" y="2743200"/>
            <a:ext cx="3505199" cy="3117848"/>
          </a:xfrm>
        </p:spPr>
        <p:txBody>
          <a:bodyPr>
            <a:normAutofit fontScale="92500" lnSpcReduction="20000"/>
          </a:bodyPr>
          <a:lstStyle/>
          <a:p>
            <a:endParaRPr lang="pl-PL" dirty="0"/>
          </a:p>
          <a:p>
            <a:r>
              <a:rPr lang="pl-PL" sz="1600" b="1" dirty="0"/>
              <a:t>Bajkał</a:t>
            </a:r>
            <a:r>
              <a:rPr lang="pl-PL" sz="1600" dirty="0"/>
              <a:t>, najgłębsze jezioro na świecie, jest też największym zbiornikiem wody słodkiej. Zawiera 1/5 światowych jej zasobów (23km³). Zajmuje obszar równy Belgii (ok. 31 500 km²). Ma 639 kilometrów długości oraz prawie 80 km szerokości.</a:t>
            </a:r>
          </a:p>
          <a:p>
            <a:r>
              <a:rPr lang="pl-PL" sz="1600" dirty="0"/>
              <a:t>Rosyjska legenda mówi, że gdy Bóg leciał nad Syberią, jego ręce zmarzły i wypuścił wszystkie skarby, które trzymał. Najbardziej drogocennym klejnotem spośród nich był Bajkał.</a:t>
            </a:r>
          </a:p>
          <a:p>
            <a:endParaRPr lang="pl-PL" dirty="0"/>
          </a:p>
        </p:txBody>
      </p:sp>
    </p:spTree>
    <p:extLst>
      <p:ext uri="{BB962C8B-B14F-4D97-AF65-F5344CB8AC3E}">
        <p14:creationId xmlns:p14="http://schemas.microsoft.com/office/powerpoint/2010/main" val="195830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9F819CA-799D-4AD2-9F42-2B8C4BBBDBB8}"/>
              </a:ext>
            </a:extLst>
          </p:cNvPr>
          <p:cNvSpPr>
            <a:spLocks noGrp="1"/>
          </p:cNvSpPr>
          <p:nvPr>
            <p:ph type="title"/>
          </p:nvPr>
        </p:nvSpPr>
        <p:spPr>
          <a:xfrm>
            <a:off x="2589213" y="4629600"/>
            <a:ext cx="8915400" cy="453600"/>
          </a:xfrm>
        </p:spPr>
        <p:txBody>
          <a:bodyPr>
            <a:normAutofit/>
          </a:bodyPr>
          <a:lstStyle/>
          <a:p>
            <a:r>
              <a:rPr lang="pl-PL" sz="1800" b="1" dirty="0" smtClean="0"/>
              <a:t>Pustkowia przyciągają</a:t>
            </a:r>
            <a:endParaRPr lang="pl-PL" sz="1800" b="1" dirty="0"/>
          </a:p>
        </p:txBody>
      </p:sp>
      <p:pic>
        <p:nvPicPr>
          <p:cNvPr id="6" name="Symbol zastępczy obrazu 5">
            <a:extLst>
              <a:ext uri="{FF2B5EF4-FFF2-40B4-BE49-F238E27FC236}">
                <a16:creationId xmlns:a16="http://schemas.microsoft.com/office/drawing/2014/main" xmlns="" id="{052C8412-10B8-4D05-8084-675AAFDBBC13}"/>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1178" b="21178"/>
          <a:stretch>
            <a:fillRect/>
          </a:stretch>
        </p:blipFill>
        <p:spPr/>
      </p:pic>
      <p:sp>
        <p:nvSpPr>
          <p:cNvPr id="4" name="Symbol zastępczy tekstu 3">
            <a:extLst>
              <a:ext uri="{FF2B5EF4-FFF2-40B4-BE49-F238E27FC236}">
                <a16:creationId xmlns:a16="http://schemas.microsoft.com/office/drawing/2014/main" xmlns="" id="{0D388A2A-AB63-4EA5-B056-D47E04E26C8D}"/>
              </a:ext>
            </a:extLst>
          </p:cNvPr>
          <p:cNvSpPr>
            <a:spLocks noGrp="1"/>
          </p:cNvSpPr>
          <p:nvPr>
            <p:ph type="body" sz="half" idx="2"/>
          </p:nvPr>
        </p:nvSpPr>
        <p:spPr>
          <a:xfrm>
            <a:off x="2589213" y="5293482"/>
            <a:ext cx="8915400" cy="1253092"/>
          </a:xfrm>
        </p:spPr>
        <p:txBody>
          <a:bodyPr>
            <a:normAutofit fontScale="92500" lnSpcReduction="20000"/>
          </a:bodyPr>
          <a:lstStyle/>
          <a:p>
            <a:r>
              <a:rPr lang="pl-PL" sz="1700" dirty="0"/>
              <a:t>Innych wędrowców spotyka się na Bajkale niezbyt często. </a:t>
            </a:r>
          </a:p>
          <a:p>
            <a:pPr marL="285750" indent="-285750">
              <a:buFontTx/>
              <a:buChar char="-"/>
            </a:pPr>
            <a:r>
              <a:rPr lang="pl-PL" sz="1700" dirty="0"/>
              <a:t>Spotkałem jak widać na zdjęciu Rosjan, a także Belga – mówi </a:t>
            </a:r>
            <a:r>
              <a:rPr lang="pl-PL" sz="1700" b="1" dirty="0"/>
              <a:t>Marek Żebrowski</a:t>
            </a:r>
            <a:r>
              <a:rPr lang="pl-PL" sz="1700" dirty="0"/>
              <a:t>. Co kilka dni na jeziorze można spotkać rybaków. To są bardzo gościnni ludzie. Są też ciekawi świata. Dopytują skąd jest. Częstują omulem. To ryba z rodziny łososiowatych. Je się ją soloną na surowo, albo pieczoną lub gotowaną. Jest naprawdę smaczna.</a:t>
            </a:r>
          </a:p>
          <a:p>
            <a:endParaRPr lang="pl-PL" dirty="0"/>
          </a:p>
        </p:txBody>
      </p:sp>
    </p:spTree>
    <p:extLst>
      <p:ext uri="{BB962C8B-B14F-4D97-AF65-F5344CB8AC3E}">
        <p14:creationId xmlns:p14="http://schemas.microsoft.com/office/powerpoint/2010/main" val="39644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xmlns="" id="{5679D664-A452-4205-AE3E-AED514D9C760}"/>
              </a:ext>
            </a:extLst>
          </p:cNvPr>
          <p:cNvSpPr>
            <a:spLocks noGrp="1"/>
          </p:cNvSpPr>
          <p:nvPr>
            <p:ph type="title"/>
          </p:nvPr>
        </p:nvSpPr>
        <p:spPr>
          <a:xfrm>
            <a:off x="2589213" y="4800600"/>
            <a:ext cx="8915400" cy="477000"/>
          </a:xfrm>
        </p:spPr>
        <p:txBody>
          <a:bodyPr>
            <a:normAutofit/>
          </a:bodyPr>
          <a:lstStyle/>
          <a:p>
            <a:r>
              <a:rPr lang="pl-PL" sz="1800" b="1" dirty="0" smtClean="0"/>
              <a:t>Lodowe góry, czyli </a:t>
            </a:r>
            <a:r>
              <a:rPr lang="pl-PL" sz="1800" b="1" dirty="0" err="1" smtClean="0"/>
              <a:t>torosy</a:t>
            </a:r>
            <a:endParaRPr lang="pl-PL" sz="1800" b="1" dirty="0"/>
          </a:p>
        </p:txBody>
      </p:sp>
      <p:pic>
        <p:nvPicPr>
          <p:cNvPr id="9" name="Symbol zastępczy obrazu 8">
            <a:extLst>
              <a:ext uri="{FF2B5EF4-FFF2-40B4-BE49-F238E27FC236}">
                <a16:creationId xmlns:a16="http://schemas.microsoft.com/office/drawing/2014/main" xmlns="" id="{0D1D0DFD-B952-4DBC-B7DF-32310C82C1C1}"/>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1178" b="21178"/>
          <a:stretch>
            <a:fillRect/>
          </a:stretch>
        </p:blipFill>
        <p:spPr/>
      </p:pic>
      <p:sp>
        <p:nvSpPr>
          <p:cNvPr id="7" name="Symbol zastępczy tekstu 6">
            <a:extLst>
              <a:ext uri="{FF2B5EF4-FFF2-40B4-BE49-F238E27FC236}">
                <a16:creationId xmlns:a16="http://schemas.microsoft.com/office/drawing/2014/main" xmlns="" id="{32FB1EC5-24B7-40D2-BAF4-68413EF3C1B1}"/>
              </a:ext>
            </a:extLst>
          </p:cNvPr>
          <p:cNvSpPr>
            <a:spLocks noGrp="1"/>
          </p:cNvSpPr>
          <p:nvPr>
            <p:ph type="body" sz="half" idx="2"/>
          </p:nvPr>
        </p:nvSpPr>
        <p:spPr>
          <a:xfrm>
            <a:off x="2589213" y="5367337"/>
            <a:ext cx="8915400" cy="1139479"/>
          </a:xfrm>
        </p:spPr>
        <p:txBody>
          <a:bodyPr>
            <a:noAutofit/>
          </a:bodyPr>
          <a:lstStyle/>
          <a:p>
            <a:r>
              <a:rPr lang="pl-PL" sz="1600" dirty="0" err="1"/>
              <a:t>Torosy</a:t>
            </a:r>
            <a:r>
              <a:rPr lang="pl-PL" sz="1600" dirty="0"/>
              <a:t> to swego rodzaju góry lodowe. Mogą mieć do 3 metrów wysokości.</a:t>
            </a:r>
          </a:p>
          <a:p>
            <a:r>
              <a:rPr lang="pl-PL" sz="1600" dirty="0"/>
              <a:t>- Co roku są w innych miejscach, trzeba niekiedy nadkładać sporo drogi, by je ominąć, ale zwykle wychodzi to na dobre. Będąc na Bajkale widziałem takie góry już w odległości 200- 300 metrów od brzegu. Powstają, gdy lód napiera na brzeg. Kry wypiętrzają się, gdy Bajkał zaczyna zamarzać – wyjaśnia Marek Żebrowski.</a:t>
            </a:r>
          </a:p>
        </p:txBody>
      </p:sp>
    </p:spTree>
    <p:extLst>
      <p:ext uri="{BB962C8B-B14F-4D97-AF65-F5344CB8AC3E}">
        <p14:creationId xmlns:p14="http://schemas.microsoft.com/office/powerpoint/2010/main" val="171083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xmlns="" id="{66E986EA-C1B0-48D0-A856-1247ED13A7AA}"/>
              </a:ext>
            </a:extLst>
          </p:cNvPr>
          <p:cNvSpPr>
            <a:spLocks noGrp="1"/>
          </p:cNvSpPr>
          <p:nvPr>
            <p:ph type="title"/>
          </p:nvPr>
        </p:nvSpPr>
        <p:spPr>
          <a:xfrm>
            <a:off x="2589212" y="4860000"/>
            <a:ext cx="6978858" cy="388800"/>
          </a:xfrm>
        </p:spPr>
        <p:txBody>
          <a:bodyPr>
            <a:normAutofit/>
          </a:bodyPr>
          <a:lstStyle/>
          <a:p>
            <a:r>
              <a:rPr lang="pl-PL" sz="1800" b="1" dirty="0" smtClean="0"/>
              <a:t>Największa ślizgawka świata</a:t>
            </a:r>
            <a:endParaRPr lang="pl-PL" sz="1800" b="1" dirty="0"/>
          </a:p>
        </p:txBody>
      </p:sp>
      <p:sp>
        <p:nvSpPr>
          <p:cNvPr id="7" name="Symbol zastępczy tekstu 6">
            <a:extLst>
              <a:ext uri="{FF2B5EF4-FFF2-40B4-BE49-F238E27FC236}">
                <a16:creationId xmlns:a16="http://schemas.microsoft.com/office/drawing/2014/main" xmlns="" id="{1C887DB9-7D0E-4FCE-A3F2-A5FCC87D4A96}"/>
              </a:ext>
            </a:extLst>
          </p:cNvPr>
          <p:cNvSpPr>
            <a:spLocks noGrp="1"/>
          </p:cNvSpPr>
          <p:nvPr>
            <p:ph type="body" sz="half" idx="2"/>
          </p:nvPr>
        </p:nvSpPr>
        <p:spPr>
          <a:xfrm>
            <a:off x="2589212" y="5652000"/>
            <a:ext cx="8915400" cy="712799"/>
          </a:xfrm>
        </p:spPr>
        <p:txBody>
          <a:bodyPr>
            <a:normAutofit/>
          </a:bodyPr>
          <a:lstStyle/>
          <a:p>
            <a:r>
              <a:rPr lang="pl-PL" sz="1600" dirty="0"/>
              <a:t>– Tam, gdzie wiem, że jest długi odcinek lodu zakładam raki – opowiada </a:t>
            </a:r>
            <a:r>
              <a:rPr lang="pl-PL" sz="1600" b="1" dirty="0"/>
              <a:t>Marek Żebrowski.</a:t>
            </a:r>
          </a:p>
          <a:p>
            <a:endParaRPr lang="pl-PL" sz="1600" dirty="0"/>
          </a:p>
        </p:txBody>
      </p:sp>
      <p:pic>
        <p:nvPicPr>
          <p:cNvPr id="18" name="Symbol zastępczy obrazu 17">
            <a:extLst>
              <a:ext uri="{FF2B5EF4-FFF2-40B4-BE49-F238E27FC236}">
                <a16:creationId xmlns:a16="http://schemas.microsoft.com/office/drawing/2014/main" xmlns="" id="{C4588782-7109-464F-89E1-0C2CBD298B1C}"/>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p:blipFill>
        <p:spPr>
          <a:xfrm>
            <a:off x="4065760" y="634965"/>
            <a:ext cx="5390735" cy="4043052"/>
          </a:xfrm>
        </p:spPr>
      </p:pic>
    </p:spTree>
    <p:extLst>
      <p:ext uri="{BB962C8B-B14F-4D97-AF65-F5344CB8AC3E}">
        <p14:creationId xmlns:p14="http://schemas.microsoft.com/office/powerpoint/2010/main" val="65591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3E43091-4FC0-443F-81A6-72F682957486}"/>
              </a:ext>
            </a:extLst>
          </p:cNvPr>
          <p:cNvSpPr>
            <a:spLocks noGrp="1"/>
          </p:cNvSpPr>
          <p:nvPr>
            <p:ph type="title"/>
          </p:nvPr>
        </p:nvSpPr>
        <p:spPr>
          <a:xfrm>
            <a:off x="2589213" y="4910400"/>
            <a:ext cx="8915400" cy="352800"/>
          </a:xfrm>
        </p:spPr>
        <p:txBody>
          <a:bodyPr>
            <a:noAutofit/>
          </a:bodyPr>
          <a:lstStyle/>
          <a:p>
            <a:r>
              <a:rPr lang="pl-PL" sz="1800" b="1" dirty="0" smtClean="0"/>
              <a:t>Dzień podróżnika</a:t>
            </a:r>
            <a:endParaRPr lang="pl-PL" sz="1800" b="1" dirty="0"/>
          </a:p>
        </p:txBody>
      </p:sp>
      <p:pic>
        <p:nvPicPr>
          <p:cNvPr id="6" name="Symbol zastępczy obrazu 5">
            <a:extLst>
              <a:ext uri="{FF2B5EF4-FFF2-40B4-BE49-F238E27FC236}">
                <a16:creationId xmlns:a16="http://schemas.microsoft.com/office/drawing/2014/main" xmlns="" id="{B1B8435B-42F4-4CD3-BD16-AB1DEFC91A50}"/>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1178" b="21178"/>
          <a:stretch>
            <a:fillRect/>
          </a:stretch>
        </p:blipFill>
        <p:spPr>
          <a:xfrm>
            <a:off x="2076369" y="93600"/>
            <a:ext cx="9341844" cy="4754667"/>
          </a:xfrm>
        </p:spPr>
      </p:pic>
      <p:sp>
        <p:nvSpPr>
          <p:cNvPr id="4" name="Symbol zastępczy tekstu 3">
            <a:extLst>
              <a:ext uri="{FF2B5EF4-FFF2-40B4-BE49-F238E27FC236}">
                <a16:creationId xmlns:a16="http://schemas.microsoft.com/office/drawing/2014/main" xmlns="" id="{97E84EF7-8248-4975-A0C3-C2EE4CA22AF7}"/>
              </a:ext>
            </a:extLst>
          </p:cNvPr>
          <p:cNvSpPr>
            <a:spLocks noGrp="1"/>
          </p:cNvSpPr>
          <p:nvPr>
            <p:ph type="body" sz="half" idx="2"/>
          </p:nvPr>
        </p:nvSpPr>
        <p:spPr>
          <a:xfrm>
            <a:off x="2531613" y="5378400"/>
            <a:ext cx="8915400" cy="1202400"/>
          </a:xfrm>
        </p:spPr>
        <p:txBody>
          <a:bodyPr>
            <a:normAutofit fontScale="40000" lnSpcReduction="20000"/>
          </a:bodyPr>
          <a:lstStyle/>
          <a:p>
            <a:r>
              <a:rPr lang="pl-PL" sz="2900" dirty="0" smtClean="0"/>
              <a:t>W </a:t>
            </a:r>
            <a:r>
              <a:rPr lang="pl-PL" sz="2900" dirty="0"/>
              <a:t>czasie syberyjskiej eskapady </a:t>
            </a:r>
            <a:r>
              <a:rPr lang="pl-PL" sz="2900" dirty="0" smtClean="0"/>
              <a:t>dzień zaczyna </a:t>
            </a:r>
            <a:r>
              <a:rPr lang="pl-PL" sz="2900" dirty="0"/>
              <a:t>się już o godzinie 5. Słońce jednak wstaje około godz. 8.</a:t>
            </a:r>
          </a:p>
          <a:p>
            <a:r>
              <a:rPr lang="pl-PL" sz="2900" dirty="0"/>
              <a:t>– Pierwsze trzy godziny poświęcam na przygotowanie śniadania i ciepłego posiłku, który będzie obiadem. Termos z ugotowaną zupą zawijam w zapasową odzież i chowam na sankach. Marsz zaczynam około godz. 8. Obiad jem zwykle około godz. 14 – opowiada podróżnik. Dzień w marcu wydłuża się aż o godzinę. I trwa na początku do 18:30, a na końcu marca do 19:30.</a:t>
            </a:r>
          </a:p>
          <a:p>
            <a:endParaRPr lang="pl-PL" dirty="0"/>
          </a:p>
        </p:txBody>
      </p:sp>
    </p:spTree>
    <p:extLst>
      <p:ext uri="{BB962C8B-B14F-4D97-AF65-F5344CB8AC3E}">
        <p14:creationId xmlns:p14="http://schemas.microsoft.com/office/powerpoint/2010/main" val="412431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4BEF377-5E41-4BC9-B05D-2EB53BF9D9FB}"/>
              </a:ext>
            </a:extLst>
          </p:cNvPr>
          <p:cNvSpPr>
            <a:spLocks noGrp="1"/>
          </p:cNvSpPr>
          <p:nvPr>
            <p:ph type="title"/>
          </p:nvPr>
        </p:nvSpPr>
        <p:spPr>
          <a:xfrm>
            <a:off x="2546013" y="4548600"/>
            <a:ext cx="8915400" cy="354600"/>
          </a:xfrm>
        </p:spPr>
        <p:txBody>
          <a:bodyPr>
            <a:normAutofit fontScale="90000"/>
          </a:bodyPr>
          <a:lstStyle/>
          <a:p>
            <a:r>
              <a:rPr lang="pl-PL" sz="1800" b="1" dirty="0" smtClean="0"/>
              <a:t>Zostać na lodzie</a:t>
            </a:r>
            <a:endParaRPr lang="pl-PL" sz="1800" b="1" dirty="0"/>
          </a:p>
        </p:txBody>
      </p:sp>
      <p:pic>
        <p:nvPicPr>
          <p:cNvPr id="6" name="Symbol zastępczy obrazu 5">
            <a:extLst>
              <a:ext uri="{FF2B5EF4-FFF2-40B4-BE49-F238E27FC236}">
                <a16:creationId xmlns:a16="http://schemas.microsoft.com/office/drawing/2014/main" xmlns="" id="{CD433011-8538-4789-B785-2D33F3BFFC58}"/>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1178" b="21178"/>
          <a:stretch>
            <a:fillRect/>
          </a:stretch>
        </p:blipFill>
        <p:spPr/>
      </p:pic>
      <p:sp>
        <p:nvSpPr>
          <p:cNvPr id="4" name="Symbol zastępczy tekstu 3">
            <a:extLst>
              <a:ext uri="{FF2B5EF4-FFF2-40B4-BE49-F238E27FC236}">
                <a16:creationId xmlns:a16="http://schemas.microsoft.com/office/drawing/2014/main" xmlns="" id="{A0D57F1C-ED52-468B-82B4-CB22FC7D94F4}"/>
              </a:ext>
            </a:extLst>
          </p:cNvPr>
          <p:cNvSpPr>
            <a:spLocks noGrp="1"/>
          </p:cNvSpPr>
          <p:nvPr>
            <p:ph type="body" sz="half" idx="2"/>
          </p:nvPr>
        </p:nvSpPr>
        <p:spPr>
          <a:xfrm>
            <a:off x="2589213" y="5396137"/>
            <a:ext cx="8915400" cy="1285254"/>
          </a:xfrm>
        </p:spPr>
        <p:txBody>
          <a:bodyPr>
            <a:normAutofit fontScale="77500" lnSpcReduction="20000"/>
          </a:bodyPr>
          <a:lstStyle/>
          <a:p>
            <a:r>
              <a:rPr lang="pl-PL" sz="1900" dirty="0"/>
              <a:t>W trakcie poprzednich wypraw Marek starał się nocować na skraju tajgi.</a:t>
            </a:r>
          </a:p>
          <a:p>
            <a:r>
              <a:rPr lang="pl-PL" sz="1900" dirty="0"/>
              <a:t>– Tym razem na lodzie, na jeziorze, z dala od lądu spędzę w sumie pięć biwaków – mówi </a:t>
            </a:r>
            <a:r>
              <a:rPr lang="pl-PL" sz="1900" b="1" dirty="0"/>
              <a:t>Marek Żebrowski</a:t>
            </a:r>
            <a:r>
              <a:rPr lang="pl-PL" sz="1900" dirty="0"/>
              <a:t>. </a:t>
            </a:r>
          </a:p>
          <a:p>
            <a:r>
              <a:rPr lang="pl-PL" sz="1900" dirty="0"/>
              <a:t>Jak będzie w czasie wyprawy, która zacznie się 1 marca, przekonamy się po powrocie podróżnika z dalekiej Syberii.</a:t>
            </a:r>
          </a:p>
          <a:p>
            <a:endParaRPr lang="pl-PL" dirty="0"/>
          </a:p>
        </p:txBody>
      </p:sp>
    </p:spTree>
    <p:extLst>
      <p:ext uri="{BB962C8B-B14F-4D97-AF65-F5344CB8AC3E}">
        <p14:creationId xmlns:p14="http://schemas.microsoft.com/office/powerpoint/2010/main" val="403075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muga">
  <a:themeElements>
    <a:clrScheme name="Smug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mug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ug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89</TotalTime>
  <Words>525</Words>
  <Application>Microsoft Office PowerPoint</Application>
  <PresentationFormat>Niestandardowy</PresentationFormat>
  <Paragraphs>29</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Smuga</vt:lpstr>
      <vt:lpstr>Z małego Promienka na wielki Bajkał. Wyprawa wcale nie dziewicza</vt:lpstr>
      <vt:lpstr>Z małego Promienka na wielki Bajkał. Wyprawa wcale nie dziewicza</vt:lpstr>
      <vt:lpstr>Tak wygląda śnieg</vt:lpstr>
      <vt:lpstr>Z małego Promienka na wielki Bajkał. Wyprawa wcale nie dziewicza</vt:lpstr>
      <vt:lpstr>Pustkowia przyciągają</vt:lpstr>
      <vt:lpstr>Lodowe góry, czyli torosy</vt:lpstr>
      <vt:lpstr>Największa ślizgawka świata</vt:lpstr>
      <vt:lpstr>Dzień podróżnika</vt:lpstr>
      <vt:lpstr>Zostać na lodzie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Promienko – Bajkał 2020</dc:title>
  <dc:creator>Bożena Domżał</dc:creator>
  <cp:lastModifiedBy>Robert Domżał</cp:lastModifiedBy>
  <cp:revision>14</cp:revision>
  <dcterms:created xsi:type="dcterms:W3CDTF">2020-02-23T18:21:12Z</dcterms:created>
  <dcterms:modified xsi:type="dcterms:W3CDTF">2020-02-24T07:48:45Z</dcterms:modified>
</cp:coreProperties>
</file>